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Times New Roman MT Bold" charset="1" panose="02030802070405020303"/>
      <p:regular r:id="rId23"/>
    </p:embeddedFont>
    <p:embeddedFont>
      <p:font typeface="Times New Roman MT" charset="1" panose="02030502070405020303"/>
      <p:regular r:id="rId24"/>
    </p:embeddedFont>
    <p:embeddedFont>
      <p:font typeface="Aileron Bold" charset="1" panose="00000800000000000000"/>
      <p:regular r:id="rId25"/>
    </p:embeddedFont>
    <p:embeddedFont>
      <p:font typeface="Canva Sans" charset="1" panose="020B0503030501040103"/>
      <p:regular r:id="rId26"/>
    </p:embeddedFont>
    <p:embeddedFont>
      <p:font typeface="Times New Roman MT Bold Italics" charset="1" panose="02030802070405090303"/>
      <p:regular r:id="rId27"/>
    </p:embeddedFont>
    <p:embeddedFont>
      <p:font typeface="Public Sans" charset="1" panose="00000000000000000000"/>
      <p:regular r:id="rId28"/>
    </p:embeddedFont>
    <p:embeddedFont>
      <p:font typeface="Public Sans Bold" charset="1" panose="00000000000000000000"/>
      <p:regular r:id="rId29"/>
    </p:embeddedFont>
    <p:embeddedFont>
      <p:font typeface="Open Sans Extra Bold" charset="1" panose="020B0906030804020204"/>
      <p:regular r:id="rId30"/>
    </p:embeddedFont>
    <p:embeddedFont>
      <p:font typeface="Cormorant Garamond Bold Italics" charset="1" panose="000008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1.png" Type="http://schemas.openxmlformats.org/officeDocument/2006/relationships/image"/><Relationship Id="rId5" Target="../media/image3.png" Type="http://schemas.openxmlformats.org/officeDocument/2006/relationships/image"/><Relationship Id="rId6"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 Id="rId6" Target="../media/image37.png" Type="http://schemas.openxmlformats.org/officeDocument/2006/relationships/image"/><Relationship Id="rId7" Target="../media/image38.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 Id="rId3" Target="../media/image4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png" Type="http://schemas.openxmlformats.org/officeDocument/2006/relationships/image"/><Relationship Id="rId12" Target="../media/image13.svg" Type="http://schemas.openxmlformats.org/officeDocument/2006/relationships/image"/><Relationship Id="rId13" Target="../media/image14.png" Type="http://schemas.openxmlformats.org/officeDocument/2006/relationships/image"/><Relationship Id="rId14" Target="../media/image15.svg" Type="http://schemas.openxmlformats.org/officeDocument/2006/relationships/image"/><Relationship Id="rId15" Target="../media/image16.png" Type="http://schemas.openxmlformats.org/officeDocument/2006/relationships/image"/><Relationship Id="rId16" Target="../media/image17.svg" Type="http://schemas.openxmlformats.org/officeDocument/2006/relationships/image"/><Relationship Id="rId17" Target="../media/image18.png" Type="http://schemas.openxmlformats.org/officeDocument/2006/relationships/image"/><Relationship Id="rId18" Target="../media/image19.svg" Type="http://schemas.openxmlformats.org/officeDocument/2006/relationships/image"/><Relationship Id="rId19" Target="../media/image20.png" Type="http://schemas.openxmlformats.org/officeDocument/2006/relationships/image"/><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2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1.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75853" y="0"/>
            <a:ext cx="18663853" cy="1283140"/>
          </a:xfrm>
          <a:custGeom>
            <a:avLst/>
            <a:gdLst/>
            <a:ahLst/>
            <a:cxnLst/>
            <a:rect r="r" b="b" t="t" l="l"/>
            <a:pathLst>
              <a:path h="1283140" w="18663853">
                <a:moveTo>
                  <a:pt x="0" y="0"/>
                </a:moveTo>
                <a:lnTo>
                  <a:pt x="18663853" y="0"/>
                </a:lnTo>
                <a:lnTo>
                  <a:pt x="18663853" y="1283140"/>
                </a:lnTo>
                <a:lnTo>
                  <a:pt x="0" y="1283140"/>
                </a:lnTo>
                <a:lnTo>
                  <a:pt x="0" y="0"/>
                </a:lnTo>
                <a:close/>
              </a:path>
            </a:pathLst>
          </a:custGeom>
          <a:blipFill>
            <a:blip r:embed="rId2"/>
            <a:stretch>
              <a:fillRect l="0" t="0" r="0" b="0"/>
            </a:stretch>
          </a:blipFill>
        </p:spPr>
      </p:sp>
      <p:sp>
        <p:nvSpPr>
          <p:cNvPr name="Freeform 3" id="3"/>
          <p:cNvSpPr/>
          <p:nvPr/>
        </p:nvSpPr>
        <p:spPr>
          <a:xfrm flipH="false" flipV="false" rot="0">
            <a:off x="15635774" y="9444140"/>
            <a:ext cx="2652226" cy="874029"/>
          </a:xfrm>
          <a:custGeom>
            <a:avLst/>
            <a:gdLst/>
            <a:ahLst/>
            <a:cxnLst/>
            <a:rect r="r" b="b" t="t" l="l"/>
            <a:pathLst>
              <a:path h="874029" w="2652226">
                <a:moveTo>
                  <a:pt x="0" y="0"/>
                </a:moveTo>
                <a:lnTo>
                  <a:pt x="2652226" y="0"/>
                </a:lnTo>
                <a:lnTo>
                  <a:pt x="2652226" y="874029"/>
                </a:lnTo>
                <a:lnTo>
                  <a:pt x="0" y="874029"/>
                </a:lnTo>
                <a:lnTo>
                  <a:pt x="0" y="0"/>
                </a:lnTo>
                <a:close/>
              </a:path>
            </a:pathLst>
          </a:custGeom>
          <a:blipFill>
            <a:blip r:embed="rId3"/>
            <a:stretch>
              <a:fillRect l="0" t="0" r="0" b="0"/>
            </a:stretch>
          </a:blipFill>
        </p:spPr>
      </p:sp>
      <p:grpSp>
        <p:nvGrpSpPr>
          <p:cNvPr name="Group 4" id="4"/>
          <p:cNvGrpSpPr/>
          <p:nvPr/>
        </p:nvGrpSpPr>
        <p:grpSpPr>
          <a:xfrm rot="0">
            <a:off x="-5093162" y="2563013"/>
            <a:ext cx="21203378" cy="6684585"/>
            <a:chOff x="0" y="0"/>
            <a:chExt cx="1128752" cy="355851"/>
          </a:xfrm>
        </p:grpSpPr>
        <p:sp>
          <p:nvSpPr>
            <p:cNvPr name="Freeform 5" id="5"/>
            <p:cNvSpPr/>
            <p:nvPr/>
          </p:nvSpPr>
          <p:spPr>
            <a:xfrm flipH="false" flipV="false" rot="0">
              <a:off x="0" y="0"/>
              <a:ext cx="1128752" cy="355851"/>
            </a:xfrm>
            <a:custGeom>
              <a:avLst/>
              <a:gdLst/>
              <a:ahLst/>
              <a:cxnLst/>
              <a:rect r="r" b="b" t="t" l="l"/>
              <a:pathLst>
                <a:path h="355851" w="1128752">
                  <a:moveTo>
                    <a:pt x="925552" y="0"/>
                  </a:moveTo>
                  <a:cubicBezTo>
                    <a:pt x="1037776" y="0"/>
                    <a:pt x="1128752" y="79660"/>
                    <a:pt x="1128752" y="177925"/>
                  </a:cubicBezTo>
                  <a:cubicBezTo>
                    <a:pt x="1128752" y="276191"/>
                    <a:pt x="1037776" y="355851"/>
                    <a:pt x="925552" y="355851"/>
                  </a:cubicBezTo>
                  <a:lnTo>
                    <a:pt x="203200" y="355851"/>
                  </a:lnTo>
                  <a:cubicBezTo>
                    <a:pt x="90976" y="355851"/>
                    <a:pt x="0" y="276191"/>
                    <a:pt x="0" y="177925"/>
                  </a:cubicBezTo>
                  <a:cubicBezTo>
                    <a:pt x="0" y="79660"/>
                    <a:pt x="90976" y="0"/>
                    <a:pt x="203200" y="0"/>
                  </a:cubicBezTo>
                  <a:close/>
                </a:path>
              </a:pathLst>
            </a:custGeom>
            <a:solidFill>
              <a:srgbClr val="F2F1F1">
                <a:alpha val="80000"/>
              </a:srgbClr>
            </a:solidFill>
          </p:spPr>
        </p:sp>
        <p:sp>
          <p:nvSpPr>
            <p:cNvPr name="TextBox 6" id="6"/>
            <p:cNvSpPr txBox="true"/>
            <p:nvPr/>
          </p:nvSpPr>
          <p:spPr>
            <a:xfrm>
              <a:off x="0" y="-47625"/>
              <a:ext cx="1128752" cy="403476"/>
            </a:xfrm>
            <a:prstGeom prst="rect">
              <a:avLst/>
            </a:prstGeom>
          </p:spPr>
          <p:txBody>
            <a:bodyPr anchor="ctr" rtlCol="false" tIns="50800" lIns="50800" bIns="50800" rIns="50800"/>
            <a:lstStyle/>
            <a:p>
              <a:pPr algn="ctr">
                <a:lnSpc>
                  <a:spcPts val="3359"/>
                </a:lnSpc>
              </a:pPr>
            </a:p>
          </p:txBody>
        </p:sp>
      </p:grpSp>
      <p:sp>
        <p:nvSpPr>
          <p:cNvPr name="TextBox 7" id="7"/>
          <p:cNvSpPr txBox="true"/>
          <p:nvPr/>
        </p:nvSpPr>
        <p:spPr>
          <a:xfrm rot="0">
            <a:off x="1509466" y="4322113"/>
            <a:ext cx="12232727" cy="1528474"/>
          </a:xfrm>
          <a:prstGeom prst="rect">
            <a:avLst/>
          </a:prstGeom>
        </p:spPr>
        <p:txBody>
          <a:bodyPr anchor="t" rtlCol="false" tIns="0" lIns="0" bIns="0" rIns="0">
            <a:spAutoFit/>
          </a:bodyPr>
          <a:lstStyle/>
          <a:p>
            <a:pPr algn="ctr">
              <a:lnSpc>
                <a:spcPts val="3947"/>
              </a:lnSpc>
            </a:pPr>
            <a:r>
              <a:rPr lang="en-US" b="true" sz="2819" spc="126">
                <a:solidFill>
                  <a:srgbClr val="000000"/>
                </a:solidFill>
                <a:latin typeface="Times New Roman MT Bold"/>
                <a:ea typeface="Times New Roman MT Bold"/>
                <a:cs typeface="Times New Roman MT Bold"/>
                <a:sym typeface="Times New Roman MT Bold"/>
              </a:rPr>
              <a:t>Paper Title</a:t>
            </a:r>
            <a:r>
              <a:rPr lang="en-US" sz="2819" spc="126">
                <a:solidFill>
                  <a:srgbClr val="000000"/>
                </a:solidFill>
                <a:latin typeface="Times New Roman MT"/>
                <a:ea typeface="Times New Roman MT"/>
                <a:cs typeface="Times New Roman MT"/>
                <a:sym typeface="Times New Roman MT"/>
              </a:rPr>
              <a:t> </a:t>
            </a:r>
          </a:p>
          <a:p>
            <a:pPr algn="ctr">
              <a:lnSpc>
                <a:spcPts val="3947"/>
              </a:lnSpc>
            </a:pPr>
            <a:r>
              <a:rPr lang="en-US" sz="2819" spc="126">
                <a:solidFill>
                  <a:srgbClr val="000000"/>
                </a:solidFill>
                <a:latin typeface="Times New Roman MT"/>
                <a:ea typeface="Times New Roman MT"/>
                <a:cs typeface="Times New Roman MT"/>
                <a:sym typeface="Times New Roman MT"/>
              </a:rPr>
              <a:t>Leveraging Explainable Artificial Intelligence for Real-Time Diagnosis of Polycystic Ovary Syndrome: A Transparent Approach</a:t>
            </a:r>
          </a:p>
        </p:txBody>
      </p:sp>
      <p:sp>
        <p:nvSpPr>
          <p:cNvPr name="TextBox 8" id="8"/>
          <p:cNvSpPr txBox="true"/>
          <p:nvPr/>
        </p:nvSpPr>
        <p:spPr>
          <a:xfrm rot="0">
            <a:off x="1509466" y="6050612"/>
            <a:ext cx="11946181" cy="1528981"/>
          </a:xfrm>
          <a:prstGeom prst="rect">
            <a:avLst/>
          </a:prstGeom>
        </p:spPr>
        <p:txBody>
          <a:bodyPr anchor="t" rtlCol="false" tIns="0" lIns="0" bIns="0" rIns="0">
            <a:spAutoFit/>
          </a:bodyPr>
          <a:lstStyle/>
          <a:p>
            <a:pPr algn="ctr">
              <a:lnSpc>
                <a:spcPts val="3920"/>
              </a:lnSpc>
            </a:pPr>
            <a:r>
              <a:rPr lang="en-US" b="true" sz="2800" spc="126">
                <a:solidFill>
                  <a:srgbClr val="000000"/>
                </a:solidFill>
                <a:latin typeface="Times New Roman MT Bold"/>
                <a:ea typeface="Times New Roman MT Bold"/>
                <a:cs typeface="Times New Roman MT Bold"/>
                <a:sym typeface="Times New Roman MT Bold"/>
              </a:rPr>
              <a:t>Authors</a:t>
            </a:r>
          </a:p>
          <a:p>
            <a:pPr algn="ctr">
              <a:lnSpc>
                <a:spcPts val="3920"/>
              </a:lnSpc>
            </a:pPr>
            <a:r>
              <a:rPr lang="en-US" sz="2800" spc="126">
                <a:solidFill>
                  <a:srgbClr val="000000"/>
                </a:solidFill>
                <a:latin typeface="Times New Roman MT"/>
                <a:ea typeface="Times New Roman MT"/>
                <a:cs typeface="Times New Roman MT"/>
                <a:sym typeface="Times New Roman MT"/>
              </a:rPr>
              <a:t>Kanij Fatema Arpa, Md Tahsin, Maksura Binte Rabbani Nuha,</a:t>
            </a:r>
          </a:p>
          <a:p>
            <a:pPr algn="ctr">
              <a:lnSpc>
                <a:spcPts val="3920"/>
              </a:lnSpc>
            </a:pPr>
            <a:r>
              <a:rPr lang="en-US" sz="2800" spc="126">
                <a:solidFill>
                  <a:srgbClr val="000000"/>
                </a:solidFill>
                <a:latin typeface="Times New Roman MT"/>
                <a:ea typeface="Times New Roman MT"/>
                <a:cs typeface="Times New Roman MT"/>
                <a:sym typeface="Times New Roman MT"/>
              </a:rPr>
              <a:t> and *Ahmed Wasif Reza</a:t>
            </a:r>
          </a:p>
        </p:txBody>
      </p:sp>
      <p:sp>
        <p:nvSpPr>
          <p:cNvPr name="Freeform 9" id="9"/>
          <p:cNvSpPr/>
          <p:nvPr/>
        </p:nvSpPr>
        <p:spPr>
          <a:xfrm flipH="false" flipV="false" rot="0">
            <a:off x="16040442" y="1283140"/>
            <a:ext cx="2247558" cy="1042484"/>
          </a:xfrm>
          <a:custGeom>
            <a:avLst/>
            <a:gdLst/>
            <a:ahLst/>
            <a:cxnLst/>
            <a:rect r="r" b="b" t="t" l="l"/>
            <a:pathLst>
              <a:path h="1042484" w="2247558">
                <a:moveTo>
                  <a:pt x="0" y="0"/>
                </a:moveTo>
                <a:lnTo>
                  <a:pt x="2247558" y="0"/>
                </a:lnTo>
                <a:lnTo>
                  <a:pt x="2247558" y="1042484"/>
                </a:lnTo>
                <a:lnTo>
                  <a:pt x="0" y="1042484"/>
                </a:lnTo>
                <a:lnTo>
                  <a:pt x="0" y="0"/>
                </a:lnTo>
                <a:close/>
              </a:path>
            </a:pathLst>
          </a:custGeom>
          <a:blipFill>
            <a:blip r:embed="rId4"/>
            <a:stretch>
              <a:fillRect l="0" t="0" r="0" b="0"/>
            </a:stretch>
          </a:blipFill>
        </p:spPr>
      </p:sp>
      <p:sp>
        <p:nvSpPr>
          <p:cNvPr name="TextBox 10" id="10"/>
          <p:cNvSpPr txBox="true"/>
          <p:nvPr/>
        </p:nvSpPr>
        <p:spPr>
          <a:xfrm rot="0">
            <a:off x="5841711" y="3567671"/>
            <a:ext cx="3568238" cy="554417"/>
          </a:xfrm>
          <a:prstGeom prst="rect">
            <a:avLst/>
          </a:prstGeom>
        </p:spPr>
        <p:txBody>
          <a:bodyPr anchor="t" rtlCol="false" tIns="0" lIns="0" bIns="0" rIns="0">
            <a:spAutoFit/>
          </a:bodyPr>
          <a:lstStyle/>
          <a:p>
            <a:pPr algn="ctr">
              <a:lnSpc>
                <a:spcPts val="4087"/>
              </a:lnSpc>
            </a:pPr>
            <a:r>
              <a:rPr lang="en-US" b="true" sz="2919" spc="131">
                <a:solidFill>
                  <a:srgbClr val="000000"/>
                </a:solidFill>
                <a:latin typeface="Times New Roman MT Bold"/>
                <a:ea typeface="Times New Roman MT Bold"/>
                <a:cs typeface="Times New Roman MT Bold"/>
                <a:sym typeface="Times New Roman MT Bold"/>
              </a:rPr>
              <a:t>Paper ID - 581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6460" y="2462281"/>
            <a:ext cx="8051428" cy="2716017"/>
          </a:xfrm>
          <a:custGeom>
            <a:avLst/>
            <a:gdLst/>
            <a:ahLst/>
            <a:cxnLst/>
            <a:rect r="r" b="b" t="t" l="l"/>
            <a:pathLst>
              <a:path h="2716017" w="8051428">
                <a:moveTo>
                  <a:pt x="0" y="0"/>
                </a:moveTo>
                <a:lnTo>
                  <a:pt x="8051427" y="0"/>
                </a:lnTo>
                <a:lnTo>
                  <a:pt x="8051427" y="2716016"/>
                </a:lnTo>
                <a:lnTo>
                  <a:pt x="0" y="2716016"/>
                </a:lnTo>
                <a:lnTo>
                  <a:pt x="0" y="0"/>
                </a:lnTo>
                <a:close/>
              </a:path>
            </a:pathLst>
          </a:custGeom>
          <a:blipFill>
            <a:blip r:embed="rId2"/>
            <a:stretch>
              <a:fillRect l="0" t="0" r="-2272" b="-212153"/>
            </a:stretch>
          </a:blipFill>
        </p:spPr>
      </p:sp>
      <p:sp>
        <p:nvSpPr>
          <p:cNvPr name="Freeform 3" id="3"/>
          <p:cNvSpPr/>
          <p:nvPr/>
        </p:nvSpPr>
        <p:spPr>
          <a:xfrm flipH="false" flipV="false" rot="0">
            <a:off x="4996773" y="5333791"/>
            <a:ext cx="8630196" cy="3068877"/>
          </a:xfrm>
          <a:custGeom>
            <a:avLst/>
            <a:gdLst/>
            <a:ahLst/>
            <a:cxnLst/>
            <a:rect r="r" b="b" t="t" l="l"/>
            <a:pathLst>
              <a:path h="3068877" w="8630196">
                <a:moveTo>
                  <a:pt x="0" y="0"/>
                </a:moveTo>
                <a:lnTo>
                  <a:pt x="8630196" y="0"/>
                </a:lnTo>
                <a:lnTo>
                  <a:pt x="8630196" y="3068877"/>
                </a:lnTo>
                <a:lnTo>
                  <a:pt x="0" y="3068877"/>
                </a:lnTo>
                <a:lnTo>
                  <a:pt x="0" y="0"/>
                </a:lnTo>
                <a:close/>
              </a:path>
            </a:pathLst>
          </a:custGeom>
          <a:blipFill>
            <a:blip r:embed="rId2"/>
            <a:stretch>
              <a:fillRect l="0" t="-92162" r="0" b="-97421"/>
            </a:stretch>
          </a:blipFill>
        </p:spPr>
      </p:sp>
      <p:sp>
        <p:nvSpPr>
          <p:cNvPr name="Freeform 4" id="4"/>
          <p:cNvSpPr/>
          <p:nvPr/>
        </p:nvSpPr>
        <p:spPr>
          <a:xfrm flipH="false" flipV="false" rot="0">
            <a:off x="9397887" y="2462281"/>
            <a:ext cx="8103545" cy="2871510"/>
          </a:xfrm>
          <a:custGeom>
            <a:avLst/>
            <a:gdLst/>
            <a:ahLst/>
            <a:cxnLst/>
            <a:rect r="r" b="b" t="t" l="l"/>
            <a:pathLst>
              <a:path h="2871510" w="8103545">
                <a:moveTo>
                  <a:pt x="0" y="0"/>
                </a:moveTo>
                <a:lnTo>
                  <a:pt x="8103545" y="0"/>
                </a:lnTo>
                <a:lnTo>
                  <a:pt x="8103545" y="2871510"/>
                </a:lnTo>
                <a:lnTo>
                  <a:pt x="0" y="2871510"/>
                </a:lnTo>
                <a:lnTo>
                  <a:pt x="0" y="0"/>
                </a:lnTo>
                <a:close/>
              </a:path>
            </a:pathLst>
          </a:custGeom>
          <a:blipFill>
            <a:blip r:embed="rId2"/>
            <a:stretch>
              <a:fillRect l="0" t="-190601" r="0" b="0"/>
            </a:stretch>
          </a:blipFill>
        </p:spPr>
      </p:sp>
      <p:sp>
        <p:nvSpPr>
          <p:cNvPr name="TextBox 5" id="5"/>
          <p:cNvSpPr txBox="true"/>
          <p:nvPr/>
        </p:nvSpPr>
        <p:spPr>
          <a:xfrm rot="0">
            <a:off x="4304480" y="1348587"/>
            <a:ext cx="10428506" cy="719422"/>
          </a:xfrm>
          <a:prstGeom prst="rect">
            <a:avLst/>
          </a:prstGeom>
        </p:spPr>
        <p:txBody>
          <a:bodyPr anchor="t" rtlCol="false" tIns="0" lIns="0" bIns="0" rIns="0">
            <a:spAutoFit/>
          </a:bodyPr>
          <a:lstStyle/>
          <a:p>
            <a:pPr algn="ctr">
              <a:lnSpc>
                <a:spcPts val="4700"/>
              </a:lnSpc>
            </a:pPr>
            <a:r>
              <a:rPr lang="en-US" b="true" sz="4700">
                <a:solidFill>
                  <a:srgbClr val="000000"/>
                </a:solidFill>
                <a:latin typeface="Times New Roman MT Bold"/>
                <a:ea typeface="Times New Roman MT Bold"/>
                <a:cs typeface="Times New Roman MT Bold"/>
                <a:sym typeface="Times New Roman MT Bold"/>
              </a:rPr>
              <a:t>RESULT ANALYSIS</a:t>
            </a:r>
          </a:p>
        </p:txBody>
      </p:sp>
      <p:sp>
        <p:nvSpPr>
          <p:cNvPr name="TextBox 6" id="6"/>
          <p:cNvSpPr txBox="true"/>
          <p:nvPr/>
        </p:nvSpPr>
        <p:spPr>
          <a:xfrm rot="0">
            <a:off x="6332905" y="8450293"/>
            <a:ext cx="6935721" cy="335739"/>
          </a:xfrm>
          <a:prstGeom prst="rect">
            <a:avLst/>
          </a:prstGeom>
        </p:spPr>
        <p:txBody>
          <a:bodyPr anchor="t" rtlCol="false" tIns="0" lIns="0" bIns="0" rIns="0">
            <a:spAutoFit/>
          </a:bodyPr>
          <a:lstStyle/>
          <a:p>
            <a:pPr algn="ctr">
              <a:lnSpc>
                <a:spcPts val="2496"/>
              </a:lnSpc>
              <a:spcBef>
                <a:spcPct val="0"/>
              </a:spcBef>
            </a:pPr>
            <a:r>
              <a:rPr lang="en-US" sz="1783">
                <a:solidFill>
                  <a:srgbClr val="000000"/>
                </a:solidFill>
                <a:latin typeface="Times New Roman MT"/>
                <a:ea typeface="Times New Roman MT"/>
                <a:cs typeface="Times New Roman MT"/>
                <a:sym typeface="Times New Roman MT"/>
              </a:rPr>
              <a:t>Figure 04:</a:t>
            </a:r>
            <a:r>
              <a:rPr lang="en-US" sz="1783">
                <a:solidFill>
                  <a:srgbClr val="000000"/>
                </a:solidFill>
                <a:latin typeface="Times New Roman MT"/>
                <a:ea typeface="Times New Roman MT"/>
                <a:cs typeface="Times New Roman MT"/>
                <a:sym typeface="Times New Roman MT"/>
              </a:rPr>
              <a:t> Training &amp; Validation accuracy &amp; loss of Supervised Models </a:t>
            </a:r>
          </a:p>
        </p:txBody>
      </p:sp>
      <p:sp>
        <p:nvSpPr>
          <p:cNvPr name="TextBox 7" id="7"/>
          <p:cNvSpPr txBox="true"/>
          <p:nvPr/>
        </p:nvSpPr>
        <p:spPr>
          <a:xfrm rot="0">
            <a:off x="17364321" y="9839890"/>
            <a:ext cx="559682" cy="285449"/>
          </a:xfrm>
          <a:prstGeom prst="rect">
            <a:avLst/>
          </a:prstGeom>
        </p:spPr>
        <p:txBody>
          <a:bodyPr anchor="t" rtlCol="false" tIns="0" lIns="0" bIns="0" rIns="0">
            <a:spAutoFit/>
          </a:bodyPr>
          <a:lstStyle/>
          <a:p>
            <a:pPr algn="ctr">
              <a:lnSpc>
                <a:spcPts val="2379"/>
              </a:lnSpc>
            </a:pPr>
            <a:r>
              <a:rPr lang="en-US" sz="1699">
                <a:solidFill>
                  <a:srgbClr val="000000"/>
                </a:solidFill>
                <a:latin typeface="Canva Sans"/>
                <a:ea typeface="Canva Sans"/>
                <a:cs typeface="Canva Sans"/>
                <a:sym typeface="Canva Sans"/>
              </a:rPr>
              <a:t>07</a:t>
            </a:r>
          </a:p>
        </p:txBody>
      </p:sp>
      <p:sp>
        <p:nvSpPr>
          <p:cNvPr name="TextBox 8" id="8"/>
          <p:cNvSpPr txBox="true"/>
          <p:nvPr/>
        </p:nvSpPr>
        <p:spPr>
          <a:xfrm rot="0">
            <a:off x="1657321" y="8995582"/>
            <a:ext cx="15481134" cy="730610"/>
          </a:xfrm>
          <a:prstGeom prst="rect">
            <a:avLst/>
          </a:prstGeom>
        </p:spPr>
        <p:txBody>
          <a:bodyPr anchor="t" rtlCol="false" tIns="0" lIns="0" bIns="0" rIns="0">
            <a:spAutoFit/>
          </a:bodyPr>
          <a:lstStyle/>
          <a:p>
            <a:pPr algn="ctr">
              <a:lnSpc>
                <a:spcPts val="2776"/>
              </a:lnSpc>
              <a:spcBef>
                <a:spcPct val="0"/>
              </a:spcBef>
            </a:pPr>
            <a:r>
              <a:rPr lang="en-US" sz="1983">
                <a:solidFill>
                  <a:srgbClr val="000000"/>
                </a:solidFill>
                <a:latin typeface="Times New Roman MT"/>
                <a:ea typeface="Times New Roman MT"/>
                <a:cs typeface="Times New Roman MT"/>
                <a:sym typeface="Times New Roman MT"/>
              </a:rPr>
              <a:t>The top-performing models, DenseNet201, InceptionV3, and EfficientNetV2, achieved perfect scores (100% accuracy, precision, recall, and F1-score) on PCOS classification, with DenseNet201 showing the most stable performance.</a:t>
            </a:r>
          </a:p>
        </p:txBody>
      </p:sp>
      <p:grpSp>
        <p:nvGrpSpPr>
          <p:cNvPr name="Group 9" id="9"/>
          <p:cNvGrpSpPr/>
          <p:nvPr/>
        </p:nvGrpSpPr>
        <p:grpSpPr>
          <a:xfrm rot="0">
            <a:off x="1245744" y="2353760"/>
            <a:ext cx="1337946" cy="519284"/>
            <a:chOff x="0" y="0"/>
            <a:chExt cx="1783928" cy="692379"/>
          </a:xfrm>
        </p:grpSpPr>
        <p:grpSp>
          <p:nvGrpSpPr>
            <p:cNvPr name="Group 10" id="10"/>
            <p:cNvGrpSpPr/>
            <p:nvPr/>
          </p:nvGrpSpPr>
          <p:grpSpPr>
            <a:xfrm rot="0">
              <a:off x="38067" y="0"/>
              <a:ext cx="1707794" cy="692379"/>
              <a:chOff x="0" y="0"/>
              <a:chExt cx="332627" cy="134854"/>
            </a:xfrm>
          </p:grpSpPr>
          <p:sp>
            <p:nvSpPr>
              <p:cNvPr name="Freeform 11" id="11"/>
              <p:cNvSpPr/>
              <p:nvPr/>
            </p:nvSpPr>
            <p:spPr>
              <a:xfrm flipH="false" flipV="false" rot="0">
                <a:off x="0" y="0"/>
                <a:ext cx="332627" cy="134854"/>
              </a:xfrm>
              <a:custGeom>
                <a:avLst/>
                <a:gdLst/>
                <a:ahLst/>
                <a:cxnLst/>
                <a:rect r="r" b="b" t="t" l="l"/>
                <a:pathLst>
                  <a:path h="134854" w="332627">
                    <a:moveTo>
                      <a:pt x="0" y="0"/>
                    </a:moveTo>
                    <a:lnTo>
                      <a:pt x="332627" y="0"/>
                    </a:lnTo>
                    <a:lnTo>
                      <a:pt x="332627" y="134854"/>
                    </a:lnTo>
                    <a:lnTo>
                      <a:pt x="0" y="134854"/>
                    </a:lnTo>
                    <a:close/>
                  </a:path>
                </a:pathLst>
              </a:custGeom>
              <a:solidFill>
                <a:srgbClr val="FFFFFF"/>
              </a:solidFill>
            </p:spPr>
          </p:sp>
          <p:sp>
            <p:nvSpPr>
              <p:cNvPr name="TextBox 12" id="12"/>
              <p:cNvSpPr txBox="true"/>
              <p:nvPr/>
            </p:nvSpPr>
            <p:spPr>
              <a:xfrm>
                <a:off x="0" y="-66675"/>
                <a:ext cx="332627" cy="201529"/>
              </a:xfrm>
              <a:prstGeom prst="rect">
                <a:avLst/>
              </a:prstGeom>
            </p:spPr>
            <p:txBody>
              <a:bodyPr anchor="ctr" rtlCol="false" tIns="50800" lIns="50800" bIns="50800" rIns="50800"/>
              <a:lstStyle/>
              <a:p>
                <a:pPr algn="ctr">
                  <a:lnSpc>
                    <a:spcPts val="2554"/>
                  </a:lnSpc>
                </a:pPr>
              </a:p>
            </p:txBody>
          </p:sp>
        </p:grpSp>
        <p:sp>
          <p:nvSpPr>
            <p:cNvPr name="TextBox 13" id="13"/>
            <p:cNvSpPr txBox="true"/>
            <p:nvPr/>
          </p:nvSpPr>
          <p:spPr>
            <a:xfrm rot="0">
              <a:off x="0" y="104528"/>
              <a:ext cx="1783928" cy="385622"/>
            </a:xfrm>
            <a:prstGeom prst="rect">
              <a:avLst/>
            </a:prstGeom>
          </p:spPr>
          <p:txBody>
            <a:bodyPr anchor="t" rtlCol="false" tIns="0" lIns="0" bIns="0" rIns="0">
              <a:spAutoFit/>
            </a:bodyPr>
            <a:lstStyle/>
            <a:p>
              <a:pPr algn="ctr">
                <a:lnSpc>
                  <a:spcPts val="2252"/>
                </a:lnSpc>
                <a:spcBef>
                  <a:spcPct val="0"/>
                </a:spcBef>
              </a:pPr>
              <a:r>
                <a:rPr lang="en-US" sz="1608">
                  <a:solidFill>
                    <a:srgbClr val="000000"/>
                  </a:solidFill>
                  <a:latin typeface="Times New Roman MT"/>
                  <a:ea typeface="Times New Roman MT"/>
                  <a:cs typeface="Times New Roman MT"/>
                  <a:sym typeface="Times New Roman MT"/>
                </a:rPr>
                <a:t>DenseNet201</a:t>
              </a:r>
            </a:p>
          </p:txBody>
        </p:sp>
      </p:grpSp>
      <p:grpSp>
        <p:nvGrpSpPr>
          <p:cNvPr name="Group 14" id="14"/>
          <p:cNvGrpSpPr/>
          <p:nvPr/>
        </p:nvGrpSpPr>
        <p:grpSpPr>
          <a:xfrm rot="0">
            <a:off x="9144000" y="2353760"/>
            <a:ext cx="1580101" cy="519284"/>
            <a:chOff x="0" y="0"/>
            <a:chExt cx="2106802" cy="692379"/>
          </a:xfrm>
        </p:grpSpPr>
        <p:grpSp>
          <p:nvGrpSpPr>
            <p:cNvPr name="Group 15" id="15"/>
            <p:cNvGrpSpPr/>
            <p:nvPr/>
          </p:nvGrpSpPr>
          <p:grpSpPr>
            <a:xfrm rot="0">
              <a:off x="44957" y="0"/>
              <a:ext cx="2016889" cy="692379"/>
              <a:chOff x="0" y="0"/>
              <a:chExt cx="392829" cy="134854"/>
            </a:xfrm>
          </p:grpSpPr>
          <p:sp>
            <p:nvSpPr>
              <p:cNvPr name="Freeform 16" id="16"/>
              <p:cNvSpPr/>
              <p:nvPr/>
            </p:nvSpPr>
            <p:spPr>
              <a:xfrm flipH="false" flipV="false" rot="0">
                <a:off x="0" y="0"/>
                <a:ext cx="392829" cy="134854"/>
              </a:xfrm>
              <a:custGeom>
                <a:avLst/>
                <a:gdLst/>
                <a:ahLst/>
                <a:cxnLst/>
                <a:rect r="r" b="b" t="t" l="l"/>
                <a:pathLst>
                  <a:path h="134854" w="392829">
                    <a:moveTo>
                      <a:pt x="0" y="0"/>
                    </a:moveTo>
                    <a:lnTo>
                      <a:pt x="392829" y="0"/>
                    </a:lnTo>
                    <a:lnTo>
                      <a:pt x="392829" y="134854"/>
                    </a:lnTo>
                    <a:lnTo>
                      <a:pt x="0" y="134854"/>
                    </a:lnTo>
                    <a:close/>
                  </a:path>
                </a:pathLst>
              </a:custGeom>
              <a:solidFill>
                <a:srgbClr val="FFFFFF"/>
              </a:solidFill>
            </p:spPr>
          </p:sp>
          <p:sp>
            <p:nvSpPr>
              <p:cNvPr name="TextBox 17" id="17"/>
              <p:cNvSpPr txBox="true"/>
              <p:nvPr/>
            </p:nvSpPr>
            <p:spPr>
              <a:xfrm>
                <a:off x="0" y="-66675"/>
                <a:ext cx="392829" cy="201529"/>
              </a:xfrm>
              <a:prstGeom prst="rect">
                <a:avLst/>
              </a:prstGeom>
            </p:spPr>
            <p:txBody>
              <a:bodyPr anchor="ctr" rtlCol="false" tIns="50800" lIns="50800" bIns="50800" rIns="50800"/>
              <a:lstStyle/>
              <a:p>
                <a:pPr algn="ctr">
                  <a:lnSpc>
                    <a:spcPts val="2554"/>
                  </a:lnSpc>
                </a:pPr>
              </a:p>
            </p:txBody>
          </p:sp>
        </p:grpSp>
        <p:sp>
          <p:nvSpPr>
            <p:cNvPr name="TextBox 18" id="18"/>
            <p:cNvSpPr txBox="true"/>
            <p:nvPr/>
          </p:nvSpPr>
          <p:spPr>
            <a:xfrm rot="0">
              <a:off x="0" y="104528"/>
              <a:ext cx="2106802" cy="385622"/>
            </a:xfrm>
            <a:prstGeom prst="rect">
              <a:avLst/>
            </a:prstGeom>
          </p:spPr>
          <p:txBody>
            <a:bodyPr anchor="t" rtlCol="false" tIns="0" lIns="0" bIns="0" rIns="0">
              <a:spAutoFit/>
            </a:bodyPr>
            <a:lstStyle/>
            <a:p>
              <a:pPr algn="ctr">
                <a:lnSpc>
                  <a:spcPts val="2252"/>
                </a:lnSpc>
                <a:spcBef>
                  <a:spcPct val="0"/>
                </a:spcBef>
              </a:pPr>
              <a:r>
                <a:rPr lang="en-US" sz="1608">
                  <a:solidFill>
                    <a:srgbClr val="000000"/>
                  </a:solidFill>
                  <a:latin typeface="Times New Roman MT"/>
                  <a:ea typeface="Times New Roman MT"/>
                  <a:cs typeface="Times New Roman MT"/>
                  <a:sym typeface="Times New Roman MT"/>
                </a:rPr>
                <a:t>EfficientNetV2</a:t>
              </a:r>
            </a:p>
          </p:txBody>
        </p:sp>
      </p:grpSp>
      <p:grpSp>
        <p:nvGrpSpPr>
          <p:cNvPr name="Group 19" id="19"/>
          <p:cNvGrpSpPr/>
          <p:nvPr/>
        </p:nvGrpSpPr>
        <p:grpSpPr>
          <a:xfrm rot="0">
            <a:off x="4752804" y="5292597"/>
            <a:ext cx="1580101" cy="519284"/>
            <a:chOff x="0" y="0"/>
            <a:chExt cx="2106802" cy="692379"/>
          </a:xfrm>
        </p:grpSpPr>
        <p:grpSp>
          <p:nvGrpSpPr>
            <p:cNvPr name="Group 20" id="20"/>
            <p:cNvGrpSpPr/>
            <p:nvPr/>
          </p:nvGrpSpPr>
          <p:grpSpPr>
            <a:xfrm rot="0">
              <a:off x="44957" y="0"/>
              <a:ext cx="2016889" cy="692379"/>
              <a:chOff x="0" y="0"/>
              <a:chExt cx="392829" cy="134854"/>
            </a:xfrm>
          </p:grpSpPr>
          <p:sp>
            <p:nvSpPr>
              <p:cNvPr name="Freeform 21" id="21"/>
              <p:cNvSpPr/>
              <p:nvPr/>
            </p:nvSpPr>
            <p:spPr>
              <a:xfrm flipH="false" flipV="false" rot="0">
                <a:off x="0" y="0"/>
                <a:ext cx="392829" cy="134854"/>
              </a:xfrm>
              <a:custGeom>
                <a:avLst/>
                <a:gdLst/>
                <a:ahLst/>
                <a:cxnLst/>
                <a:rect r="r" b="b" t="t" l="l"/>
                <a:pathLst>
                  <a:path h="134854" w="392829">
                    <a:moveTo>
                      <a:pt x="0" y="0"/>
                    </a:moveTo>
                    <a:lnTo>
                      <a:pt x="392829" y="0"/>
                    </a:lnTo>
                    <a:lnTo>
                      <a:pt x="392829" y="134854"/>
                    </a:lnTo>
                    <a:lnTo>
                      <a:pt x="0" y="134854"/>
                    </a:lnTo>
                    <a:close/>
                  </a:path>
                </a:pathLst>
              </a:custGeom>
              <a:solidFill>
                <a:srgbClr val="FFFFFF"/>
              </a:solidFill>
            </p:spPr>
          </p:sp>
          <p:sp>
            <p:nvSpPr>
              <p:cNvPr name="TextBox 22" id="22"/>
              <p:cNvSpPr txBox="true"/>
              <p:nvPr/>
            </p:nvSpPr>
            <p:spPr>
              <a:xfrm>
                <a:off x="0" y="-66675"/>
                <a:ext cx="392829" cy="201529"/>
              </a:xfrm>
              <a:prstGeom prst="rect">
                <a:avLst/>
              </a:prstGeom>
            </p:spPr>
            <p:txBody>
              <a:bodyPr anchor="ctr" rtlCol="false" tIns="50800" lIns="50800" bIns="50800" rIns="50800"/>
              <a:lstStyle/>
              <a:p>
                <a:pPr algn="ctr">
                  <a:lnSpc>
                    <a:spcPts val="2554"/>
                  </a:lnSpc>
                </a:pPr>
              </a:p>
            </p:txBody>
          </p:sp>
        </p:grpSp>
        <p:sp>
          <p:nvSpPr>
            <p:cNvPr name="TextBox 23" id="23"/>
            <p:cNvSpPr txBox="true"/>
            <p:nvPr/>
          </p:nvSpPr>
          <p:spPr>
            <a:xfrm rot="0">
              <a:off x="0" y="104528"/>
              <a:ext cx="2106802" cy="385622"/>
            </a:xfrm>
            <a:prstGeom prst="rect">
              <a:avLst/>
            </a:prstGeom>
          </p:spPr>
          <p:txBody>
            <a:bodyPr anchor="t" rtlCol="false" tIns="0" lIns="0" bIns="0" rIns="0">
              <a:spAutoFit/>
            </a:bodyPr>
            <a:lstStyle/>
            <a:p>
              <a:pPr algn="ctr">
                <a:lnSpc>
                  <a:spcPts val="2252"/>
                </a:lnSpc>
                <a:spcBef>
                  <a:spcPct val="0"/>
                </a:spcBef>
              </a:pPr>
              <a:r>
                <a:rPr lang="en-US" sz="1608">
                  <a:solidFill>
                    <a:srgbClr val="000000"/>
                  </a:solidFill>
                  <a:latin typeface="Times New Roman MT"/>
                  <a:ea typeface="Times New Roman MT"/>
                  <a:cs typeface="Times New Roman MT"/>
                  <a:sym typeface="Times New Roman MT"/>
                </a:rPr>
                <a:t>InceptionV3</a:t>
              </a:r>
            </a:p>
          </p:txBody>
        </p:sp>
      </p:grpSp>
      <p:sp>
        <p:nvSpPr>
          <p:cNvPr name="Freeform 24" id="24"/>
          <p:cNvSpPr/>
          <p:nvPr/>
        </p:nvSpPr>
        <p:spPr>
          <a:xfrm flipH="false" flipV="false" rot="0">
            <a:off x="-266158" y="0"/>
            <a:ext cx="18554158" cy="1275598"/>
          </a:xfrm>
          <a:custGeom>
            <a:avLst/>
            <a:gdLst/>
            <a:ahLst/>
            <a:cxnLst/>
            <a:rect r="r" b="b" t="t" l="l"/>
            <a:pathLst>
              <a:path h="1275598" w="18554158">
                <a:moveTo>
                  <a:pt x="0" y="0"/>
                </a:moveTo>
                <a:lnTo>
                  <a:pt x="18554158" y="0"/>
                </a:lnTo>
                <a:lnTo>
                  <a:pt x="18554158" y="1275598"/>
                </a:lnTo>
                <a:lnTo>
                  <a:pt x="0" y="1275598"/>
                </a:lnTo>
                <a:lnTo>
                  <a:pt x="0" y="0"/>
                </a:lnTo>
                <a:close/>
              </a:path>
            </a:pathLst>
          </a:custGeom>
          <a:blipFill>
            <a:blip r:embed="rId3"/>
            <a:stretch>
              <a:fillRect l="0" t="0" r="0" b="0"/>
            </a:stretch>
          </a:blipFill>
        </p:spPr>
      </p:sp>
      <p:sp>
        <p:nvSpPr>
          <p:cNvPr name="Freeform 25" id="25"/>
          <p:cNvSpPr/>
          <p:nvPr/>
        </p:nvSpPr>
        <p:spPr>
          <a:xfrm flipH="false" flipV="false" rot="0">
            <a:off x="-95079" y="1132864"/>
            <a:ext cx="2247558" cy="1042484"/>
          </a:xfrm>
          <a:custGeom>
            <a:avLst/>
            <a:gdLst/>
            <a:ahLst/>
            <a:cxnLst/>
            <a:rect r="r" b="b" t="t" l="l"/>
            <a:pathLst>
              <a:path h="1042484" w="2247558">
                <a:moveTo>
                  <a:pt x="0" y="0"/>
                </a:moveTo>
                <a:lnTo>
                  <a:pt x="2247558" y="0"/>
                </a:lnTo>
                <a:lnTo>
                  <a:pt x="2247558" y="1042485"/>
                </a:lnTo>
                <a:lnTo>
                  <a:pt x="0" y="1042485"/>
                </a:lnTo>
                <a:lnTo>
                  <a:pt x="0" y="0"/>
                </a:lnTo>
                <a:close/>
              </a:path>
            </a:pathLst>
          </a:custGeom>
          <a:blipFill>
            <a:blip r:embed="rId4"/>
            <a:stretch>
              <a:fillRect l="0" t="0" r="0" b="0"/>
            </a:stretch>
          </a:blipFill>
        </p:spPr>
      </p:sp>
      <p:sp>
        <p:nvSpPr>
          <p:cNvPr name="Freeform 26" id="26"/>
          <p:cNvSpPr/>
          <p:nvPr/>
        </p:nvSpPr>
        <p:spPr>
          <a:xfrm flipH="false" flipV="false" rot="0">
            <a:off x="15517640" y="1186550"/>
            <a:ext cx="2770360" cy="1028700"/>
          </a:xfrm>
          <a:custGeom>
            <a:avLst/>
            <a:gdLst/>
            <a:ahLst/>
            <a:cxnLst/>
            <a:rect r="r" b="b" t="t" l="l"/>
            <a:pathLst>
              <a:path h="1028700" w="2770360">
                <a:moveTo>
                  <a:pt x="0" y="0"/>
                </a:moveTo>
                <a:lnTo>
                  <a:pt x="2770360" y="0"/>
                </a:lnTo>
                <a:lnTo>
                  <a:pt x="2770360" y="1028700"/>
                </a:lnTo>
                <a:lnTo>
                  <a:pt x="0" y="1028700"/>
                </a:lnTo>
                <a:lnTo>
                  <a:pt x="0" y="0"/>
                </a:lnTo>
                <a:close/>
              </a:path>
            </a:pathLst>
          </a:custGeom>
          <a:blipFill>
            <a:blip r:embed="rId5"/>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6158" y="0"/>
            <a:ext cx="18554158" cy="1275598"/>
          </a:xfrm>
          <a:custGeom>
            <a:avLst/>
            <a:gdLst/>
            <a:ahLst/>
            <a:cxnLst/>
            <a:rect r="r" b="b" t="t" l="l"/>
            <a:pathLst>
              <a:path h="1275598" w="18554158">
                <a:moveTo>
                  <a:pt x="0" y="0"/>
                </a:moveTo>
                <a:lnTo>
                  <a:pt x="18554158" y="0"/>
                </a:lnTo>
                <a:lnTo>
                  <a:pt x="18554158" y="1275598"/>
                </a:lnTo>
                <a:lnTo>
                  <a:pt x="0" y="1275598"/>
                </a:lnTo>
                <a:lnTo>
                  <a:pt x="0" y="0"/>
                </a:lnTo>
                <a:close/>
              </a:path>
            </a:pathLst>
          </a:custGeom>
          <a:blipFill>
            <a:blip r:embed="rId2"/>
            <a:stretch>
              <a:fillRect l="0" t="0" r="0" b="0"/>
            </a:stretch>
          </a:blipFill>
        </p:spPr>
      </p:sp>
      <p:sp>
        <p:nvSpPr>
          <p:cNvPr name="Freeform 3" id="3"/>
          <p:cNvSpPr/>
          <p:nvPr/>
        </p:nvSpPr>
        <p:spPr>
          <a:xfrm flipH="false" flipV="false" rot="0">
            <a:off x="0" y="1275598"/>
            <a:ext cx="2247558" cy="1042484"/>
          </a:xfrm>
          <a:custGeom>
            <a:avLst/>
            <a:gdLst/>
            <a:ahLst/>
            <a:cxnLst/>
            <a:rect r="r" b="b" t="t" l="l"/>
            <a:pathLst>
              <a:path h="1042484" w="2247558">
                <a:moveTo>
                  <a:pt x="0" y="0"/>
                </a:moveTo>
                <a:lnTo>
                  <a:pt x="2247558" y="0"/>
                </a:lnTo>
                <a:lnTo>
                  <a:pt x="2247558" y="1042485"/>
                </a:lnTo>
                <a:lnTo>
                  <a:pt x="0" y="1042485"/>
                </a:lnTo>
                <a:lnTo>
                  <a:pt x="0" y="0"/>
                </a:lnTo>
                <a:close/>
              </a:path>
            </a:pathLst>
          </a:custGeom>
          <a:blipFill>
            <a:blip r:embed="rId3"/>
            <a:stretch>
              <a:fillRect l="0" t="0" r="0" b="0"/>
            </a:stretch>
          </a:blipFill>
        </p:spPr>
      </p:sp>
      <p:sp>
        <p:nvSpPr>
          <p:cNvPr name="Freeform 4" id="4"/>
          <p:cNvSpPr/>
          <p:nvPr/>
        </p:nvSpPr>
        <p:spPr>
          <a:xfrm flipH="false" flipV="false" rot="0">
            <a:off x="15342406" y="1249956"/>
            <a:ext cx="2945594" cy="1093768"/>
          </a:xfrm>
          <a:custGeom>
            <a:avLst/>
            <a:gdLst/>
            <a:ahLst/>
            <a:cxnLst/>
            <a:rect r="r" b="b" t="t" l="l"/>
            <a:pathLst>
              <a:path h="1093768" w="2945594">
                <a:moveTo>
                  <a:pt x="0" y="0"/>
                </a:moveTo>
                <a:lnTo>
                  <a:pt x="2945594" y="0"/>
                </a:lnTo>
                <a:lnTo>
                  <a:pt x="2945594" y="1093769"/>
                </a:lnTo>
                <a:lnTo>
                  <a:pt x="0" y="1093769"/>
                </a:lnTo>
                <a:lnTo>
                  <a:pt x="0" y="0"/>
                </a:lnTo>
                <a:close/>
              </a:path>
            </a:pathLst>
          </a:custGeom>
          <a:blipFill>
            <a:blip r:embed="rId4"/>
            <a:stretch>
              <a:fillRect l="0" t="0" r="0" b="0"/>
            </a:stretch>
          </a:blipFill>
        </p:spPr>
      </p:sp>
      <p:sp>
        <p:nvSpPr>
          <p:cNvPr name="Freeform 5" id="5"/>
          <p:cNvSpPr/>
          <p:nvPr/>
        </p:nvSpPr>
        <p:spPr>
          <a:xfrm flipH="false" flipV="false" rot="0">
            <a:off x="577533" y="5307527"/>
            <a:ext cx="8566467" cy="3853428"/>
          </a:xfrm>
          <a:custGeom>
            <a:avLst/>
            <a:gdLst/>
            <a:ahLst/>
            <a:cxnLst/>
            <a:rect r="r" b="b" t="t" l="l"/>
            <a:pathLst>
              <a:path h="3853428" w="8566467">
                <a:moveTo>
                  <a:pt x="0" y="0"/>
                </a:moveTo>
                <a:lnTo>
                  <a:pt x="8566467" y="0"/>
                </a:lnTo>
                <a:lnTo>
                  <a:pt x="8566467" y="3853428"/>
                </a:lnTo>
                <a:lnTo>
                  <a:pt x="0" y="3853428"/>
                </a:lnTo>
                <a:lnTo>
                  <a:pt x="0" y="0"/>
                </a:lnTo>
                <a:close/>
              </a:path>
            </a:pathLst>
          </a:custGeom>
          <a:blipFill>
            <a:blip r:embed="rId5"/>
            <a:stretch>
              <a:fillRect l="0" t="0" r="0" b="0"/>
            </a:stretch>
          </a:blipFill>
        </p:spPr>
      </p:sp>
      <p:sp>
        <p:nvSpPr>
          <p:cNvPr name="Freeform 6" id="6"/>
          <p:cNvSpPr/>
          <p:nvPr/>
        </p:nvSpPr>
        <p:spPr>
          <a:xfrm flipH="false" flipV="false" rot="0">
            <a:off x="4790280" y="2429986"/>
            <a:ext cx="8867000" cy="2315030"/>
          </a:xfrm>
          <a:custGeom>
            <a:avLst/>
            <a:gdLst/>
            <a:ahLst/>
            <a:cxnLst/>
            <a:rect r="r" b="b" t="t" l="l"/>
            <a:pathLst>
              <a:path h="2315030" w="8867000">
                <a:moveTo>
                  <a:pt x="0" y="0"/>
                </a:moveTo>
                <a:lnTo>
                  <a:pt x="8867000" y="0"/>
                </a:lnTo>
                <a:lnTo>
                  <a:pt x="8867000" y="2315030"/>
                </a:lnTo>
                <a:lnTo>
                  <a:pt x="0" y="2315030"/>
                </a:lnTo>
                <a:lnTo>
                  <a:pt x="0" y="0"/>
                </a:lnTo>
                <a:close/>
              </a:path>
            </a:pathLst>
          </a:custGeom>
          <a:blipFill>
            <a:blip r:embed="rId6"/>
            <a:stretch>
              <a:fillRect l="0" t="0" r="0" b="0"/>
            </a:stretch>
          </a:blipFill>
        </p:spPr>
      </p:sp>
      <p:sp>
        <p:nvSpPr>
          <p:cNvPr name="TextBox 7" id="7"/>
          <p:cNvSpPr txBox="true"/>
          <p:nvPr/>
        </p:nvSpPr>
        <p:spPr>
          <a:xfrm rot="0">
            <a:off x="3826879" y="1682087"/>
            <a:ext cx="10634242" cy="661638"/>
          </a:xfrm>
          <a:prstGeom prst="rect">
            <a:avLst/>
          </a:prstGeom>
        </p:spPr>
        <p:txBody>
          <a:bodyPr anchor="t" rtlCol="false" tIns="0" lIns="0" bIns="0" rIns="0">
            <a:spAutoFit/>
          </a:bodyPr>
          <a:lstStyle/>
          <a:p>
            <a:pPr algn="ctr">
              <a:lnSpc>
                <a:spcPts val="4300"/>
              </a:lnSpc>
            </a:pPr>
            <a:r>
              <a:rPr lang="en-US" b="true" sz="4300">
                <a:solidFill>
                  <a:srgbClr val="000000"/>
                </a:solidFill>
                <a:latin typeface="Times New Roman MT Bold"/>
                <a:ea typeface="Times New Roman MT Bold"/>
                <a:cs typeface="Times New Roman MT Bold"/>
                <a:sym typeface="Times New Roman MT Bold"/>
              </a:rPr>
              <a:t>DISCUSSION</a:t>
            </a:r>
          </a:p>
        </p:txBody>
      </p:sp>
      <p:sp>
        <p:nvSpPr>
          <p:cNvPr name="TextBox 8" id="8"/>
          <p:cNvSpPr txBox="true"/>
          <p:nvPr/>
        </p:nvSpPr>
        <p:spPr>
          <a:xfrm rot="0">
            <a:off x="2180373" y="9396664"/>
            <a:ext cx="4210914" cy="359441"/>
          </a:xfrm>
          <a:prstGeom prst="rect">
            <a:avLst/>
          </a:prstGeom>
        </p:spPr>
        <p:txBody>
          <a:bodyPr anchor="t" rtlCol="false" tIns="0" lIns="0" bIns="0" rIns="0">
            <a:spAutoFit/>
          </a:bodyPr>
          <a:lstStyle/>
          <a:p>
            <a:pPr algn="ctr">
              <a:lnSpc>
                <a:spcPts val="2607"/>
              </a:lnSpc>
              <a:spcBef>
                <a:spcPct val="0"/>
              </a:spcBef>
            </a:pPr>
            <a:r>
              <a:rPr lang="en-US" sz="1862">
                <a:solidFill>
                  <a:srgbClr val="000000"/>
                </a:solidFill>
                <a:latin typeface="Times New Roman MT"/>
                <a:ea typeface="Times New Roman MT"/>
                <a:cs typeface="Times New Roman MT"/>
                <a:sym typeface="Times New Roman MT"/>
              </a:rPr>
              <a:t>Table 02: Obtained Experimental Results</a:t>
            </a:r>
            <a:r>
              <a:rPr lang="en-US" sz="1862">
                <a:solidFill>
                  <a:srgbClr val="000000"/>
                </a:solidFill>
                <a:latin typeface="Times New Roman MT"/>
                <a:ea typeface="Times New Roman MT"/>
                <a:cs typeface="Times New Roman MT"/>
                <a:sym typeface="Times New Roman MT"/>
              </a:rPr>
              <a:t>.</a:t>
            </a:r>
          </a:p>
        </p:txBody>
      </p:sp>
      <p:sp>
        <p:nvSpPr>
          <p:cNvPr name="TextBox 9" id="9"/>
          <p:cNvSpPr txBox="true"/>
          <p:nvPr/>
        </p:nvSpPr>
        <p:spPr>
          <a:xfrm rot="0">
            <a:off x="11332674" y="9396664"/>
            <a:ext cx="4432576" cy="359441"/>
          </a:xfrm>
          <a:prstGeom prst="rect">
            <a:avLst/>
          </a:prstGeom>
        </p:spPr>
        <p:txBody>
          <a:bodyPr anchor="t" rtlCol="false" tIns="0" lIns="0" bIns="0" rIns="0">
            <a:spAutoFit/>
          </a:bodyPr>
          <a:lstStyle/>
          <a:p>
            <a:pPr algn="ctr">
              <a:lnSpc>
                <a:spcPts val="2607"/>
              </a:lnSpc>
              <a:spcBef>
                <a:spcPct val="0"/>
              </a:spcBef>
            </a:pPr>
            <a:r>
              <a:rPr lang="en-US" sz="1862">
                <a:solidFill>
                  <a:srgbClr val="000000"/>
                </a:solidFill>
                <a:latin typeface="Times New Roman MT"/>
                <a:ea typeface="Times New Roman MT"/>
                <a:cs typeface="Times New Roman MT"/>
                <a:sym typeface="Times New Roman MT"/>
              </a:rPr>
              <a:t>Table 03: Experimental Result Comparison</a:t>
            </a:r>
            <a:r>
              <a:rPr lang="en-US" sz="1862">
                <a:solidFill>
                  <a:srgbClr val="000000"/>
                </a:solidFill>
                <a:latin typeface="Times New Roman MT"/>
                <a:ea typeface="Times New Roman MT"/>
                <a:cs typeface="Times New Roman MT"/>
                <a:sym typeface="Times New Roman MT"/>
              </a:rPr>
              <a:t>.</a:t>
            </a:r>
          </a:p>
        </p:txBody>
      </p:sp>
      <p:sp>
        <p:nvSpPr>
          <p:cNvPr name="TextBox 10" id="10"/>
          <p:cNvSpPr txBox="true"/>
          <p:nvPr/>
        </p:nvSpPr>
        <p:spPr>
          <a:xfrm rot="0">
            <a:off x="17426686" y="9855716"/>
            <a:ext cx="571630" cy="285449"/>
          </a:xfrm>
          <a:prstGeom prst="rect">
            <a:avLst/>
          </a:prstGeom>
        </p:spPr>
        <p:txBody>
          <a:bodyPr anchor="t" rtlCol="false" tIns="0" lIns="0" bIns="0" rIns="0">
            <a:spAutoFit/>
          </a:bodyPr>
          <a:lstStyle/>
          <a:p>
            <a:pPr algn="ctr">
              <a:lnSpc>
                <a:spcPts val="2379"/>
              </a:lnSpc>
            </a:pPr>
            <a:r>
              <a:rPr lang="en-US" sz="1699">
                <a:solidFill>
                  <a:srgbClr val="000000"/>
                </a:solidFill>
                <a:latin typeface="Canva Sans"/>
                <a:ea typeface="Canva Sans"/>
                <a:cs typeface="Canva Sans"/>
                <a:sym typeface="Canva Sans"/>
              </a:rPr>
              <a:t>08</a:t>
            </a:r>
          </a:p>
        </p:txBody>
      </p:sp>
      <p:sp>
        <p:nvSpPr>
          <p:cNvPr name="TextBox 11" id="11"/>
          <p:cNvSpPr txBox="true"/>
          <p:nvPr/>
        </p:nvSpPr>
        <p:spPr>
          <a:xfrm rot="0">
            <a:off x="7231222" y="4755077"/>
            <a:ext cx="4451991" cy="359441"/>
          </a:xfrm>
          <a:prstGeom prst="rect">
            <a:avLst/>
          </a:prstGeom>
        </p:spPr>
        <p:txBody>
          <a:bodyPr anchor="t" rtlCol="false" tIns="0" lIns="0" bIns="0" rIns="0">
            <a:spAutoFit/>
          </a:bodyPr>
          <a:lstStyle/>
          <a:p>
            <a:pPr algn="ctr">
              <a:lnSpc>
                <a:spcPts val="2607"/>
              </a:lnSpc>
              <a:spcBef>
                <a:spcPct val="0"/>
              </a:spcBef>
            </a:pPr>
            <a:r>
              <a:rPr lang="en-US" sz="1862">
                <a:solidFill>
                  <a:srgbClr val="000000"/>
                </a:solidFill>
                <a:latin typeface="Times New Roman MT"/>
                <a:ea typeface="Times New Roman MT"/>
                <a:cs typeface="Times New Roman MT"/>
                <a:sym typeface="Times New Roman MT"/>
              </a:rPr>
              <a:t>Figure 05:Obtained Results of USG Images.</a:t>
            </a:r>
          </a:p>
        </p:txBody>
      </p:sp>
      <p:grpSp>
        <p:nvGrpSpPr>
          <p:cNvPr name="Group 12" id="12"/>
          <p:cNvGrpSpPr/>
          <p:nvPr/>
        </p:nvGrpSpPr>
        <p:grpSpPr>
          <a:xfrm rot="0">
            <a:off x="9316244" y="5336698"/>
            <a:ext cx="8682072" cy="3603531"/>
            <a:chOff x="0" y="0"/>
            <a:chExt cx="11576097" cy="4804708"/>
          </a:xfrm>
        </p:grpSpPr>
        <p:sp>
          <p:nvSpPr>
            <p:cNvPr name="Freeform 13" id="13"/>
            <p:cNvSpPr/>
            <p:nvPr/>
          </p:nvSpPr>
          <p:spPr>
            <a:xfrm flipH="false" flipV="false" rot="0">
              <a:off x="0" y="0"/>
              <a:ext cx="11576097" cy="4804708"/>
            </a:xfrm>
            <a:custGeom>
              <a:avLst/>
              <a:gdLst/>
              <a:ahLst/>
              <a:cxnLst/>
              <a:rect r="r" b="b" t="t" l="l"/>
              <a:pathLst>
                <a:path h="4804708" w="11576097">
                  <a:moveTo>
                    <a:pt x="0" y="0"/>
                  </a:moveTo>
                  <a:lnTo>
                    <a:pt x="11576097" y="0"/>
                  </a:lnTo>
                  <a:lnTo>
                    <a:pt x="11576097" y="4804708"/>
                  </a:lnTo>
                  <a:lnTo>
                    <a:pt x="0" y="4804708"/>
                  </a:lnTo>
                  <a:lnTo>
                    <a:pt x="0" y="0"/>
                  </a:lnTo>
                  <a:close/>
                </a:path>
              </a:pathLst>
            </a:custGeom>
            <a:blipFill>
              <a:blip r:embed="rId7"/>
              <a:stretch>
                <a:fillRect l="-774" t="-919" r="0" b="0"/>
              </a:stretch>
            </a:blipFill>
          </p:spPr>
        </p:sp>
        <p:grpSp>
          <p:nvGrpSpPr>
            <p:cNvPr name="Group 14" id="14"/>
            <p:cNvGrpSpPr/>
            <p:nvPr/>
          </p:nvGrpSpPr>
          <p:grpSpPr>
            <a:xfrm rot="0">
              <a:off x="359268" y="557409"/>
              <a:ext cx="1399984" cy="347903"/>
              <a:chOff x="0" y="0"/>
              <a:chExt cx="276540" cy="68722"/>
            </a:xfrm>
          </p:grpSpPr>
          <p:sp>
            <p:nvSpPr>
              <p:cNvPr name="Freeform 15" id="15"/>
              <p:cNvSpPr/>
              <p:nvPr/>
            </p:nvSpPr>
            <p:spPr>
              <a:xfrm flipH="false" flipV="false" rot="0">
                <a:off x="0" y="0"/>
                <a:ext cx="276540" cy="68722"/>
              </a:xfrm>
              <a:custGeom>
                <a:avLst/>
                <a:gdLst/>
                <a:ahLst/>
                <a:cxnLst/>
                <a:rect r="r" b="b" t="t" l="l"/>
                <a:pathLst>
                  <a:path h="68722" w="276540">
                    <a:moveTo>
                      <a:pt x="0" y="0"/>
                    </a:moveTo>
                    <a:lnTo>
                      <a:pt x="276540" y="0"/>
                    </a:lnTo>
                    <a:lnTo>
                      <a:pt x="276540" y="68722"/>
                    </a:lnTo>
                    <a:lnTo>
                      <a:pt x="0" y="68722"/>
                    </a:lnTo>
                    <a:close/>
                  </a:path>
                </a:pathLst>
              </a:custGeom>
              <a:solidFill>
                <a:srgbClr val="FEFEFE"/>
              </a:solidFill>
            </p:spPr>
          </p:sp>
          <p:sp>
            <p:nvSpPr>
              <p:cNvPr name="TextBox 16" id="16"/>
              <p:cNvSpPr txBox="true"/>
              <p:nvPr/>
            </p:nvSpPr>
            <p:spPr>
              <a:xfrm>
                <a:off x="0" y="-76200"/>
                <a:ext cx="276540" cy="144922"/>
              </a:xfrm>
              <a:prstGeom prst="rect">
                <a:avLst/>
              </a:prstGeom>
            </p:spPr>
            <p:txBody>
              <a:bodyPr anchor="ctr" rtlCol="false" tIns="50800" lIns="50800" bIns="50800" rIns="50800"/>
              <a:lstStyle/>
              <a:p>
                <a:pPr algn="ctr">
                  <a:lnSpc>
                    <a:spcPts val="2694"/>
                  </a:lnSpc>
                </a:pPr>
              </a:p>
            </p:txBody>
          </p:sp>
        </p:grpSp>
        <p:sp>
          <p:nvSpPr>
            <p:cNvPr name="TextBox 17" id="17"/>
            <p:cNvSpPr txBox="true"/>
            <p:nvPr/>
          </p:nvSpPr>
          <p:spPr>
            <a:xfrm rot="0">
              <a:off x="509147" y="543868"/>
              <a:ext cx="1100226" cy="317835"/>
            </a:xfrm>
            <a:prstGeom prst="rect">
              <a:avLst/>
            </a:prstGeom>
          </p:spPr>
          <p:txBody>
            <a:bodyPr anchor="t" rtlCol="false" tIns="0" lIns="0" bIns="0" rIns="0">
              <a:spAutoFit/>
            </a:bodyPr>
            <a:lstStyle/>
            <a:p>
              <a:pPr algn="ctr">
                <a:lnSpc>
                  <a:spcPts val="1819"/>
                </a:lnSpc>
              </a:pPr>
              <a:r>
                <a:rPr lang="en-US" sz="1299">
                  <a:solidFill>
                    <a:srgbClr val="000000"/>
                  </a:solidFill>
                  <a:latin typeface="Times New Roman MT"/>
                  <a:ea typeface="Times New Roman MT"/>
                  <a:cs typeface="Times New Roman MT"/>
                  <a:sym typeface="Times New Roman MT"/>
                </a:rPr>
                <a:t>B. Rachana</a:t>
              </a:r>
            </a:p>
          </p:txBody>
        </p:sp>
        <p:grpSp>
          <p:nvGrpSpPr>
            <p:cNvPr name="Group 18" id="18"/>
            <p:cNvGrpSpPr/>
            <p:nvPr/>
          </p:nvGrpSpPr>
          <p:grpSpPr>
            <a:xfrm rot="0">
              <a:off x="359268" y="1019612"/>
              <a:ext cx="1399984" cy="372997"/>
              <a:chOff x="0" y="0"/>
              <a:chExt cx="276540" cy="73678"/>
            </a:xfrm>
          </p:grpSpPr>
          <p:sp>
            <p:nvSpPr>
              <p:cNvPr name="Freeform 19" id="19"/>
              <p:cNvSpPr/>
              <p:nvPr/>
            </p:nvSpPr>
            <p:spPr>
              <a:xfrm flipH="false" flipV="false" rot="0">
                <a:off x="0" y="0"/>
                <a:ext cx="276540" cy="73678"/>
              </a:xfrm>
              <a:custGeom>
                <a:avLst/>
                <a:gdLst/>
                <a:ahLst/>
                <a:cxnLst/>
                <a:rect r="r" b="b" t="t" l="l"/>
                <a:pathLst>
                  <a:path h="73678" w="276540">
                    <a:moveTo>
                      <a:pt x="0" y="0"/>
                    </a:moveTo>
                    <a:lnTo>
                      <a:pt x="276540" y="0"/>
                    </a:lnTo>
                    <a:lnTo>
                      <a:pt x="276540" y="73678"/>
                    </a:lnTo>
                    <a:lnTo>
                      <a:pt x="0" y="73678"/>
                    </a:lnTo>
                    <a:close/>
                  </a:path>
                </a:pathLst>
              </a:custGeom>
              <a:solidFill>
                <a:srgbClr val="FEFEFE"/>
              </a:solidFill>
            </p:spPr>
          </p:sp>
          <p:sp>
            <p:nvSpPr>
              <p:cNvPr name="TextBox 20" id="20"/>
              <p:cNvSpPr txBox="true"/>
              <p:nvPr/>
            </p:nvSpPr>
            <p:spPr>
              <a:xfrm>
                <a:off x="0" y="-76200"/>
                <a:ext cx="276540" cy="149878"/>
              </a:xfrm>
              <a:prstGeom prst="rect">
                <a:avLst/>
              </a:prstGeom>
            </p:spPr>
            <p:txBody>
              <a:bodyPr anchor="ctr" rtlCol="false" tIns="50800" lIns="50800" bIns="50800" rIns="50800"/>
              <a:lstStyle/>
              <a:p>
                <a:pPr algn="ctr">
                  <a:lnSpc>
                    <a:spcPts val="2694"/>
                  </a:lnSpc>
                </a:pPr>
              </a:p>
            </p:txBody>
          </p:sp>
        </p:grpSp>
        <p:grpSp>
          <p:nvGrpSpPr>
            <p:cNvPr name="Group 21" id="21"/>
            <p:cNvGrpSpPr/>
            <p:nvPr/>
          </p:nvGrpSpPr>
          <p:grpSpPr>
            <a:xfrm rot="0">
              <a:off x="359268" y="1481815"/>
              <a:ext cx="1399984" cy="372997"/>
              <a:chOff x="0" y="0"/>
              <a:chExt cx="276540" cy="73678"/>
            </a:xfrm>
          </p:grpSpPr>
          <p:sp>
            <p:nvSpPr>
              <p:cNvPr name="Freeform 22" id="22"/>
              <p:cNvSpPr/>
              <p:nvPr/>
            </p:nvSpPr>
            <p:spPr>
              <a:xfrm flipH="false" flipV="false" rot="0">
                <a:off x="0" y="0"/>
                <a:ext cx="276540" cy="73678"/>
              </a:xfrm>
              <a:custGeom>
                <a:avLst/>
                <a:gdLst/>
                <a:ahLst/>
                <a:cxnLst/>
                <a:rect r="r" b="b" t="t" l="l"/>
                <a:pathLst>
                  <a:path h="73678" w="276540">
                    <a:moveTo>
                      <a:pt x="0" y="0"/>
                    </a:moveTo>
                    <a:lnTo>
                      <a:pt x="276540" y="0"/>
                    </a:lnTo>
                    <a:lnTo>
                      <a:pt x="276540" y="73678"/>
                    </a:lnTo>
                    <a:lnTo>
                      <a:pt x="0" y="73678"/>
                    </a:lnTo>
                    <a:close/>
                  </a:path>
                </a:pathLst>
              </a:custGeom>
              <a:solidFill>
                <a:srgbClr val="FEFEFE"/>
              </a:solidFill>
            </p:spPr>
          </p:sp>
          <p:sp>
            <p:nvSpPr>
              <p:cNvPr name="TextBox 23" id="23"/>
              <p:cNvSpPr txBox="true"/>
              <p:nvPr/>
            </p:nvSpPr>
            <p:spPr>
              <a:xfrm>
                <a:off x="0" y="-76200"/>
                <a:ext cx="276540" cy="149878"/>
              </a:xfrm>
              <a:prstGeom prst="rect">
                <a:avLst/>
              </a:prstGeom>
            </p:spPr>
            <p:txBody>
              <a:bodyPr anchor="ctr" rtlCol="false" tIns="50800" lIns="50800" bIns="50800" rIns="50800"/>
              <a:lstStyle/>
              <a:p>
                <a:pPr algn="ctr">
                  <a:lnSpc>
                    <a:spcPts val="2694"/>
                  </a:lnSpc>
                </a:pPr>
              </a:p>
            </p:txBody>
          </p:sp>
        </p:grpSp>
        <p:grpSp>
          <p:nvGrpSpPr>
            <p:cNvPr name="Group 24" id="24"/>
            <p:cNvGrpSpPr/>
            <p:nvPr/>
          </p:nvGrpSpPr>
          <p:grpSpPr>
            <a:xfrm rot="0">
              <a:off x="359268" y="1943711"/>
              <a:ext cx="1399984" cy="372997"/>
              <a:chOff x="0" y="0"/>
              <a:chExt cx="276540" cy="73678"/>
            </a:xfrm>
          </p:grpSpPr>
          <p:sp>
            <p:nvSpPr>
              <p:cNvPr name="Freeform 25" id="25"/>
              <p:cNvSpPr/>
              <p:nvPr/>
            </p:nvSpPr>
            <p:spPr>
              <a:xfrm flipH="false" flipV="false" rot="0">
                <a:off x="0" y="0"/>
                <a:ext cx="276540" cy="73678"/>
              </a:xfrm>
              <a:custGeom>
                <a:avLst/>
                <a:gdLst/>
                <a:ahLst/>
                <a:cxnLst/>
                <a:rect r="r" b="b" t="t" l="l"/>
                <a:pathLst>
                  <a:path h="73678" w="276540">
                    <a:moveTo>
                      <a:pt x="0" y="0"/>
                    </a:moveTo>
                    <a:lnTo>
                      <a:pt x="276540" y="0"/>
                    </a:lnTo>
                    <a:lnTo>
                      <a:pt x="276540" y="73678"/>
                    </a:lnTo>
                    <a:lnTo>
                      <a:pt x="0" y="73678"/>
                    </a:lnTo>
                    <a:close/>
                  </a:path>
                </a:pathLst>
              </a:custGeom>
              <a:solidFill>
                <a:srgbClr val="FEFEFE"/>
              </a:solidFill>
            </p:spPr>
          </p:sp>
          <p:sp>
            <p:nvSpPr>
              <p:cNvPr name="TextBox 26" id="26"/>
              <p:cNvSpPr txBox="true"/>
              <p:nvPr/>
            </p:nvSpPr>
            <p:spPr>
              <a:xfrm>
                <a:off x="0" y="-76200"/>
                <a:ext cx="276540" cy="149878"/>
              </a:xfrm>
              <a:prstGeom prst="rect">
                <a:avLst/>
              </a:prstGeom>
            </p:spPr>
            <p:txBody>
              <a:bodyPr anchor="ctr" rtlCol="false" tIns="50800" lIns="50800" bIns="50800" rIns="50800"/>
              <a:lstStyle/>
              <a:p>
                <a:pPr algn="ctr">
                  <a:lnSpc>
                    <a:spcPts val="2694"/>
                  </a:lnSpc>
                </a:pPr>
              </a:p>
            </p:txBody>
          </p:sp>
        </p:grpSp>
        <p:grpSp>
          <p:nvGrpSpPr>
            <p:cNvPr name="Group 27" id="27"/>
            <p:cNvGrpSpPr/>
            <p:nvPr/>
          </p:nvGrpSpPr>
          <p:grpSpPr>
            <a:xfrm rot="0">
              <a:off x="359268" y="2402354"/>
              <a:ext cx="1399984" cy="372997"/>
              <a:chOff x="0" y="0"/>
              <a:chExt cx="276540" cy="73678"/>
            </a:xfrm>
          </p:grpSpPr>
          <p:sp>
            <p:nvSpPr>
              <p:cNvPr name="Freeform 28" id="28"/>
              <p:cNvSpPr/>
              <p:nvPr/>
            </p:nvSpPr>
            <p:spPr>
              <a:xfrm flipH="false" flipV="false" rot="0">
                <a:off x="0" y="0"/>
                <a:ext cx="276540" cy="73678"/>
              </a:xfrm>
              <a:custGeom>
                <a:avLst/>
                <a:gdLst/>
                <a:ahLst/>
                <a:cxnLst/>
                <a:rect r="r" b="b" t="t" l="l"/>
                <a:pathLst>
                  <a:path h="73678" w="276540">
                    <a:moveTo>
                      <a:pt x="0" y="0"/>
                    </a:moveTo>
                    <a:lnTo>
                      <a:pt x="276540" y="0"/>
                    </a:lnTo>
                    <a:lnTo>
                      <a:pt x="276540" y="73678"/>
                    </a:lnTo>
                    <a:lnTo>
                      <a:pt x="0" y="73678"/>
                    </a:lnTo>
                    <a:close/>
                  </a:path>
                </a:pathLst>
              </a:custGeom>
              <a:solidFill>
                <a:srgbClr val="FEFEFE"/>
              </a:solidFill>
            </p:spPr>
          </p:sp>
          <p:sp>
            <p:nvSpPr>
              <p:cNvPr name="TextBox 29" id="29"/>
              <p:cNvSpPr txBox="true"/>
              <p:nvPr/>
            </p:nvSpPr>
            <p:spPr>
              <a:xfrm>
                <a:off x="0" y="-76200"/>
                <a:ext cx="276540" cy="149878"/>
              </a:xfrm>
              <a:prstGeom prst="rect">
                <a:avLst/>
              </a:prstGeom>
            </p:spPr>
            <p:txBody>
              <a:bodyPr anchor="ctr" rtlCol="false" tIns="50800" lIns="50800" bIns="50800" rIns="50800"/>
              <a:lstStyle/>
              <a:p>
                <a:pPr algn="ctr">
                  <a:lnSpc>
                    <a:spcPts val="2694"/>
                  </a:lnSpc>
                </a:pPr>
              </a:p>
            </p:txBody>
          </p:sp>
        </p:grpSp>
        <p:grpSp>
          <p:nvGrpSpPr>
            <p:cNvPr name="Group 30" id="30"/>
            <p:cNvGrpSpPr/>
            <p:nvPr/>
          </p:nvGrpSpPr>
          <p:grpSpPr>
            <a:xfrm rot="0">
              <a:off x="359268" y="2864250"/>
              <a:ext cx="1399984" cy="372997"/>
              <a:chOff x="0" y="0"/>
              <a:chExt cx="276540" cy="73678"/>
            </a:xfrm>
          </p:grpSpPr>
          <p:sp>
            <p:nvSpPr>
              <p:cNvPr name="Freeform 31" id="31"/>
              <p:cNvSpPr/>
              <p:nvPr/>
            </p:nvSpPr>
            <p:spPr>
              <a:xfrm flipH="false" flipV="false" rot="0">
                <a:off x="0" y="0"/>
                <a:ext cx="276540" cy="73678"/>
              </a:xfrm>
              <a:custGeom>
                <a:avLst/>
                <a:gdLst/>
                <a:ahLst/>
                <a:cxnLst/>
                <a:rect r="r" b="b" t="t" l="l"/>
                <a:pathLst>
                  <a:path h="73678" w="276540">
                    <a:moveTo>
                      <a:pt x="0" y="0"/>
                    </a:moveTo>
                    <a:lnTo>
                      <a:pt x="276540" y="0"/>
                    </a:lnTo>
                    <a:lnTo>
                      <a:pt x="276540" y="73678"/>
                    </a:lnTo>
                    <a:lnTo>
                      <a:pt x="0" y="73678"/>
                    </a:lnTo>
                    <a:close/>
                  </a:path>
                </a:pathLst>
              </a:custGeom>
              <a:solidFill>
                <a:srgbClr val="FEFEFE"/>
              </a:solidFill>
            </p:spPr>
          </p:sp>
          <p:sp>
            <p:nvSpPr>
              <p:cNvPr name="TextBox 32" id="32"/>
              <p:cNvSpPr txBox="true"/>
              <p:nvPr/>
            </p:nvSpPr>
            <p:spPr>
              <a:xfrm>
                <a:off x="0" y="-76200"/>
                <a:ext cx="276540" cy="149878"/>
              </a:xfrm>
              <a:prstGeom prst="rect">
                <a:avLst/>
              </a:prstGeom>
            </p:spPr>
            <p:txBody>
              <a:bodyPr anchor="ctr" rtlCol="false" tIns="50800" lIns="50800" bIns="50800" rIns="50800"/>
              <a:lstStyle/>
              <a:p>
                <a:pPr algn="ctr">
                  <a:lnSpc>
                    <a:spcPts val="2694"/>
                  </a:lnSpc>
                </a:pPr>
              </a:p>
            </p:txBody>
          </p:sp>
        </p:grpSp>
        <p:grpSp>
          <p:nvGrpSpPr>
            <p:cNvPr name="Group 33" id="33"/>
            <p:cNvGrpSpPr/>
            <p:nvPr/>
          </p:nvGrpSpPr>
          <p:grpSpPr>
            <a:xfrm rot="0">
              <a:off x="327218" y="3351547"/>
              <a:ext cx="1399984" cy="372997"/>
              <a:chOff x="0" y="0"/>
              <a:chExt cx="276540" cy="73678"/>
            </a:xfrm>
          </p:grpSpPr>
          <p:sp>
            <p:nvSpPr>
              <p:cNvPr name="Freeform 34" id="34"/>
              <p:cNvSpPr/>
              <p:nvPr/>
            </p:nvSpPr>
            <p:spPr>
              <a:xfrm flipH="false" flipV="false" rot="0">
                <a:off x="0" y="0"/>
                <a:ext cx="276540" cy="73678"/>
              </a:xfrm>
              <a:custGeom>
                <a:avLst/>
                <a:gdLst/>
                <a:ahLst/>
                <a:cxnLst/>
                <a:rect r="r" b="b" t="t" l="l"/>
                <a:pathLst>
                  <a:path h="73678" w="276540">
                    <a:moveTo>
                      <a:pt x="0" y="0"/>
                    </a:moveTo>
                    <a:lnTo>
                      <a:pt x="276540" y="0"/>
                    </a:lnTo>
                    <a:lnTo>
                      <a:pt x="276540" y="73678"/>
                    </a:lnTo>
                    <a:lnTo>
                      <a:pt x="0" y="73678"/>
                    </a:lnTo>
                    <a:close/>
                  </a:path>
                </a:pathLst>
              </a:custGeom>
              <a:solidFill>
                <a:srgbClr val="FEFEFE"/>
              </a:solidFill>
            </p:spPr>
          </p:sp>
          <p:sp>
            <p:nvSpPr>
              <p:cNvPr name="TextBox 35" id="35"/>
              <p:cNvSpPr txBox="true"/>
              <p:nvPr/>
            </p:nvSpPr>
            <p:spPr>
              <a:xfrm>
                <a:off x="0" y="-76200"/>
                <a:ext cx="276540" cy="149878"/>
              </a:xfrm>
              <a:prstGeom prst="rect">
                <a:avLst/>
              </a:prstGeom>
            </p:spPr>
            <p:txBody>
              <a:bodyPr anchor="ctr" rtlCol="false" tIns="50800" lIns="50800" bIns="50800" rIns="50800"/>
              <a:lstStyle/>
              <a:p>
                <a:pPr algn="ctr">
                  <a:lnSpc>
                    <a:spcPts val="2694"/>
                  </a:lnSpc>
                </a:pPr>
              </a:p>
            </p:txBody>
          </p:sp>
        </p:grpSp>
        <p:sp>
          <p:nvSpPr>
            <p:cNvPr name="TextBox 36" id="36"/>
            <p:cNvSpPr txBox="true"/>
            <p:nvPr/>
          </p:nvSpPr>
          <p:spPr>
            <a:xfrm rot="0">
              <a:off x="509147" y="1018617"/>
              <a:ext cx="1100226" cy="317835"/>
            </a:xfrm>
            <a:prstGeom prst="rect">
              <a:avLst/>
            </a:prstGeom>
          </p:spPr>
          <p:txBody>
            <a:bodyPr anchor="t" rtlCol="false" tIns="0" lIns="0" bIns="0" rIns="0">
              <a:spAutoFit/>
            </a:bodyPr>
            <a:lstStyle/>
            <a:p>
              <a:pPr algn="ctr">
                <a:lnSpc>
                  <a:spcPts val="1819"/>
                </a:lnSpc>
              </a:pPr>
              <a:r>
                <a:rPr lang="en-US" sz="1299">
                  <a:solidFill>
                    <a:srgbClr val="000000"/>
                  </a:solidFill>
                  <a:latin typeface="Times New Roman MT"/>
                  <a:ea typeface="Times New Roman MT"/>
                  <a:cs typeface="Times New Roman MT"/>
                  <a:sym typeface="Times New Roman MT"/>
                </a:rPr>
                <a:t>S. A. Suha</a:t>
              </a:r>
            </a:p>
          </p:txBody>
        </p:sp>
        <p:sp>
          <p:nvSpPr>
            <p:cNvPr name="TextBox 37" id="37"/>
            <p:cNvSpPr txBox="true"/>
            <p:nvPr/>
          </p:nvSpPr>
          <p:spPr>
            <a:xfrm rot="0">
              <a:off x="327218" y="1500558"/>
              <a:ext cx="1464084" cy="317835"/>
            </a:xfrm>
            <a:prstGeom prst="rect">
              <a:avLst/>
            </a:prstGeom>
          </p:spPr>
          <p:txBody>
            <a:bodyPr anchor="t" rtlCol="false" tIns="0" lIns="0" bIns="0" rIns="0">
              <a:spAutoFit/>
            </a:bodyPr>
            <a:lstStyle/>
            <a:p>
              <a:pPr algn="ctr">
                <a:lnSpc>
                  <a:spcPts val="1819"/>
                </a:lnSpc>
              </a:pPr>
              <a:r>
                <a:rPr lang="en-US" sz="1299">
                  <a:solidFill>
                    <a:srgbClr val="000000"/>
                  </a:solidFill>
                  <a:latin typeface="Times New Roman MT"/>
                  <a:ea typeface="Times New Roman MT"/>
                  <a:cs typeface="Times New Roman MT"/>
                  <a:sym typeface="Times New Roman MT"/>
                </a:rPr>
                <a:t>H. Elmannai</a:t>
              </a:r>
            </a:p>
          </p:txBody>
        </p:sp>
        <p:sp>
          <p:nvSpPr>
            <p:cNvPr name="TextBox 38" id="38"/>
            <p:cNvSpPr txBox="true"/>
            <p:nvPr/>
          </p:nvSpPr>
          <p:spPr>
            <a:xfrm rot="0">
              <a:off x="295167" y="1942717"/>
              <a:ext cx="1464084" cy="317835"/>
            </a:xfrm>
            <a:prstGeom prst="rect">
              <a:avLst/>
            </a:prstGeom>
          </p:spPr>
          <p:txBody>
            <a:bodyPr anchor="t" rtlCol="false" tIns="0" lIns="0" bIns="0" rIns="0">
              <a:spAutoFit/>
            </a:bodyPr>
            <a:lstStyle/>
            <a:p>
              <a:pPr algn="ctr">
                <a:lnSpc>
                  <a:spcPts val="1819"/>
                </a:lnSpc>
              </a:pPr>
              <a:r>
                <a:rPr lang="en-US" sz="1299">
                  <a:solidFill>
                    <a:srgbClr val="000000"/>
                  </a:solidFill>
                  <a:latin typeface="Times New Roman MT"/>
                  <a:ea typeface="Times New Roman MT"/>
                  <a:cs typeface="Times New Roman MT"/>
                  <a:sym typeface="Times New Roman MT"/>
                </a:rPr>
                <a:t>A. Mandal</a:t>
              </a:r>
            </a:p>
          </p:txBody>
        </p:sp>
        <p:sp>
          <p:nvSpPr>
            <p:cNvPr name="TextBox 39" id="39"/>
            <p:cNvSpPr txBox="true"/>
            <p:nvPr/>
          </p:nvSpPr>
          <p:spPr>
            <a:xfrm rot="0">
              <a:off x="359268" y="2411958"/>
              <a:ext cx="1464084" cy="317835"/>
            </a:xfrm>
            <a:prstGeom prst="rect">
              <a:avLst/>
            </a:prstGeom>
          </p:spPr>
          <p:txBody>
            <a:bodyPr anchor="t" rtlCol="false" tIns="0" lIns="0" bIns="0" rIns="0">
              <a:spAutoFit/>
            </a:bodyPr>
            <a:lstStyle/>
            <a:p>
              <a:pPr algn="ctr">
                <a:lnSpc>
                  <a:spcPts val="1819"/>
                </a:lnSpc>
              </a:pPr>
              <a:r>
                <a:rPr lang="en-US" sz="1299">
                  <a:solidFill>
                    <a:srgbClr val="000000"/>
                  </a:solidFill>
                  <a:latin typeface="Times New Roman MT"/>
                  <a:ea typeface="Times New Roman MT"/>
                  <a:cs typeface="Times New Roman MT"/>
                  <a:sym typeface="Times New Roman MT"/>
                </a:rPr>
                <a:t>S. Bharati</a:t>
              </a:r>
            </a:p>
          </p:txBody>
        </p:sp>
        <p:sp>
          <p:nvSpPr>
            <p:cNvPr name="TextBox 40" id="40"/>
            <p:cNvSpPr txBox="true"/>
            <p:nvPr/>
          </p:nvSpPr>
          <p:spPr>
            <a:xfrm rot="0">
              <a:off x="359268" y="2845200"/>
              <a:ext cx="1464084" cy="317835"/>
            </a:xfrm>
            <a:prstGeom prst="rect">
              <a:avLst/>
            </a:prstGeom>
          </p:spPr>
          <p:txBody>
            <a:bodyPr anchor="t" rtlCol="false" tIns="0" lIns="0" bIns="0" rIns="0">
              <a:spAutoFit/>
            </a:bodyPr>
            <a:lstStyle/>
            <a:p>
              <a:pPr algn="ctr">
                <a:lnSpc>
                  <a:spcPts val="1819"/>
                </a:lnSpc>
              </a:pPr>
              <a:r>
                <a:rPr lang="en-US" sz="1299">
                  <a:solidFill>
                    <a:srgbClr val="000000"/>
                  </a:solidFill>
                  <a:latin typeface="Times New Roman MT"/>
                  <a:ea typeface="Times New Roman MT"/>
                  <a:cs typeface="Times New Roman MT"/>
                  <a:sym typeface="Times New Roman MT"/>
                </a:rPr>
                <a:t>V. Khanna</a:t>
              </a:r>
            </a:p>
          </p:txBody>
        </p:sp>
        <p:sp>
          <p:nvSpPr>
            <p:cNvPr name="TextBox 41" id="41"/>
            <p:cNvSpPr txBox="true"/>
            <p:nvPr/>
          </p:nvSpPr>
          <p:spPr>
            <a:xfrm rot="0">
              <a:off x="359268" y="3537051"/>
              <a:ext cx="1464084" cy="317835"/>
            </a:xfrm>
            <a:prstGeom prst="rect">
              <a:avLst/>
            </a:prstGeom>
          </p:spPr>
          <p:txBody>
            <a:bodyPr anchor="t" rtlCol="false" tIns="0" lIns="0" bIns="0" rIns="0">
              <a:spAutoFit/>
            </a:bodyPr>
            <a:lstStyle/>
            <a:p>
              <a:pPr algn="ctr">
                <a:lnSpc>
                  <a:spcPts val="1819"/>
                </a:lnSpc>
              </a:pPr>
              <a:r>
                <a:rPr lang="en-US" sz="1299">
                  <a:solidFill>
                    <a:srgbClr val="000000"/>
                  </a:solidFill>
                  <a:latin typeface="Times New Roman MT"/>
                  <a:ea typeface="Times New Roman MT"/>
                  <a:cs typeface="Times New Roman MT"/>
                  <a:sym typeface="Times New Roman MT"/>
                </a:rPr>
                <a:t>M. Rahman </a:t>
              </a:r>
            </a:p>
          </p:txBody>
        </p:sp>
        <p:grpSp>
          <p:nvGrpSpPr>
            <p:cNvPr name="Group 42" id="42"/>
            <p:cNvGrpSpPr/>
            <p:nvPr/>
          </p:nvGrpSpPr>
          <p:grpSpPr>
            <a:xfrm rot="0">
              <a:off x="423368" y="4070786"/>
              <a:ext cx="1399984" cy="686668"/>
              <a:chOff x="0" y="0"/>
              <a:chExt cx="276540" cy="135638"/>
            </a:xfrm>
          </p:grpSpPr>
          <p:sp>
            <p:nvSpPr>
              <p:cNvPr name="Freeform 43" id="43"/>
              <p:cNvSpPr/>
              <p:nvPr/>
            </p:nvSpPr>
            <p:spPr>
              <a:xfrm flipH="false" flipV="false" rot="0">
                <a:off x="0" y="0"/>
                <a:ext cx="276540" cy="135638"/>
              </a:xfrm>
              <a:custGeom>
                <a:avLst/>
                <a:gdLst/>
                <a:ahLst/>
                <a:cxnLst/>
                <a:rect r="r" b="b" t="t" l="l"/>
                <a:pathLst>
                  <a:path h="135638" w="276540">
                    <a:moveTo>
                      <a:pt x="0" y="0"/>
                    </a:moveTo>
                    <a:lnTo>
                      <a:pt x="276540" y="0"/>
                    </a:lnTo>
                    <a:lnTo>
                      <a:pt x="276540" y="135638"/>
                    </a:lnTo>
                    <a:lnTo>
                      <a:pt x="0" y="135638"/>
                    </a:lnTo>
                    <a:close/>
                  </a:path>
                </a:pathLst>
              </a:custGeom>
              <a:solidFill>
                <a:srgbClr val="FEFEFE"/>
              </a:solidFill>
            </p:spPr>
          </p:sp>
          <p:sp>
            <p:nvSpPr>
              <p:cNvPr name="TextBox 44" id="44"/>
              <p:cNvSpPr txBox="true"/>
              <p:nvPr/>
            </p:nvSpPr>
            <p:spPr>
              <a:xfrm>
                <a:off x="0" y="-76200"/>
                <a:ext cx="276540" cy="211838"/>
              </a:xfrm>
              <a:prstGeom prst="rect">
                <a:avLst/>
              </a:prstGeom>
            </p:spPr>
            <p:txBody>
              <a:bodyPr anchor="ctr" rtlCol="false" tIns="50800" lIns="50800" bIns="50800" rIns="50800"/>
              <a:lstStyle/>
              <a:p>
                <a:pPr algn="ctr">
                  <a:lnSpc>
                    <a:spcPts val="2694"/>
                  </a:lnSpc>
                </a:pPr>
              </a:p>
            </p:txBody>
          </p:sp>
        </p:grpSp>
        <p:sp>
          <p:nvSpPr>
            <p:cNvPr name="TextBox 45" id="45"/>
            <p:cNvSpPr txBox="true"/>
            <p:nvPr/>
          </p:nvSpPr>
          <p:spPr>
            <a:xfrm rot="0">
              <a:off x="359268" y="4074272"/>
              <a:ext cx="1464084" cy="622547"/>
            </a:xfrm>
            <a:prstGeom prst="rect">
              <a:avLst/>
            </a:prstGeom>
          </p:spPr>
          <p:txBody>
            <a:bodyPr anchor="t" rtlCol="false" tIns="0" lIns="0" bIns="0" rIns="0">
              <a:spAutoFit/>
            </a:bodyPr>
            <a:lstStyle/>
            <a:p>
              <a:pPr algn="ctr">
                <a:lnSpc>
                  <a:spcPts val="1819"/>
                </a:lnSpc>
              </a:pPr>
              <a:r>
                <a:rPr lang="en-US" sz="1299">
                  <a:solidFill>
                    <a:srgbClr val="000000"/>
                  </a:solidFill>
                  <a:latin typeface="Times New Roman MT"/>
                  <a:ea typeface="Times New Roman MT"/>
                  <a:cs typeface="Times New Roman MT"/>
                  <a:sym typeface="Times New Roman MT"/>
                </a:rPr>
                <a:t>Proposed Model</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8974" y="3334172"/>
            <a:ext cx="7913070" cy="3188559"/>
          </a:xfrm>
          <a:custGeom>
            <a:avLst/>
            <a:gdLst/>
            <a:ahLst/>
            <a:cxnLst/>
            <a:rect r="r" b="b" t="t" l="l"/>
            <a:pathLst>
              <a:path h="3188559" w="7913070">
                <a:moveTo>
                  <a:pt x="0" y="0"/>
                </a:moveTo>
                <a:lnTo>
                  <a:pt x="7913070" y="0"/>
                </a:lnTo>
                <a:lnTo>
                  <a:pt x="7913070" y="3188559"/>
                </a:lnTo>
                <a:lnTo>
                  <a:pt x="0" y="3188559"/>
                </a:lnTo>
                <a:lnTo>
                  <a:pt x="0" y="0"/>
                </a:lnTo>
                <a:close/>
              </a:path>
            </a:pathLst>
          </a:custGeom>
          <a:blipFill>
            <a:blip r:embed="rId2"/>
            <a:stretch>
              <a:fillRect l="0" t="-564" r="0" b="-564"/>
            </a:stretch>
          </a:blipFill>
        </p:spPr>
      </p:sp>
      <p:sp>
        <p:nvSpPr>
          <p:cNvPr name="Freeform 3" id="3"/>
          <p:cNvSpPr/>
          <p:nvPr/>
        </p:nvSpPr>
        <p:spPr>
          <a:xfrm flipH="false" flipV="false" rot="0">
            <a:off x="8891804" y="3334172"/>
            <a:ext cx="8962178" cy="5041225"/>
          </a:xfrm>
          <a:custGeom>
            <a:avLst/>
            <a:gdLst/>
            <a:ahLst/>
            <a:cxnLst/>
            <a:rect r="r" b="b" t="t" l="l"/>
            <a:pathLst>
              <a:path h="5041225" w="8962178">
                <a:moveTo>
                  <a:pt x="0" y="0"/>
                </a:moveTo>
                <a:lnTo>
                  <a:pt x="8962178" y="0"/>
                </a:lnTo>
                <a:lnTo>
                  <a:pt x="8962178" y="5041226"/>
                </a:lnTo>
                <a:lnTo>
                  <a:pt x="0" y="5041226"/>
                </a:lnTo>
                <a:lnTo>
                  <a:pt x="0" y="0"/>
                </a:lnTo>
                <a:close/>
              </a:path>
            </a:pathLst>
          </a:custGeom>
          <a:blipFill>
            <a:blip r:embed="rId3"/>
            <a:stretch>
              <a:fillRect l="0" t="0" r="0" b="0"/>
            </a:stretch>
          </a:blipFill>
        </p:spPr>
      </p:sp>
      <p:sp>
        <p:nvSpPr>
          <p:cNvPr name="TextBox 4" id="4"/>
          <p:cNvSpPr txBox="true"/>
          <p:nvPr/>
        </p:nvSpPr>
        <p:spPr>
          <a:xfrm rot="0">
            <a:off x="1606522" y="8482536"/>
            <a:ext cx="4891319" cy="387260"/>
          </a:xfrm>
          <a:prstGeom prst="rect">
            <a:avLst/>
          </a:prstGeom>
        </p:spPr>
        <p:txBody>
          <a:bodyPr anchor="t" rtlCol="false" tIns="0" lIns="0" bIns="0" rIns="0">
            <a:spAutoFit/>
          </a:bodyPr>
          <a:lstStyle/>
          <a:p>
            <a:pPr algn="ctr">
              <a:lnSpc>
                <a:spcPts val="2803"/>
              </a:lnSpc>
              <a:spcBef>
                <a:spcPct val="0"/>
              </a:spcBef>
            </a:pPr>
            <a:r>
              <a:rPr lang="en-US" sz="2002">
                <a:solidFill>
                  <a:srgbClr val="000000"/>
                </a:solidFill>
                <a:latin typeface="Times New Roman MT"/>
                <a:ea typeface="Times New Roman MT"/>
                <a:cs typeface="Times New Roman MT"/>
                <a:sym typeface="Times New Roman MT"/>
              </a:rPr>
              <a:t>Figure 06: Explainable AI(XAI) Architecture</a:t>
            </a:r>
          </a:p>
        </p:txBody>
      </p:sp>
      <p:sp>
        <p:nvSpPr>
          <p:cNvPr name="TextBox 5" id="5"/>
          <p:cNvSpPr txBox="true"/>
          <p:nvPr/>
        </p:nvSpPr>
        <p:spPr>
          <a:xfrm rot="0">
            <a:off x="10993020" y="8482536"/>
            <a:ext cx="5545502" cy="387260"/>
          </a:xfrm>
          <a:prstGeom prst="rect">
            <a:avLst/>
          </a:prstGeom>
        </p:spPr>
        <p:txBody>
          <a:bodyPr anchor="t" rtlCol="false" tIns="0" lIns="0" bIns="0" rIns="0">
            <a:spAutoFit/>
          </a:bodyPr>
          <a:lstStyle/>
          <a:p>
            <a:pPr algn="ctr">
              <a:lnSpc>
                <a:spcPts val="2803"/>
              </a:lnSpc>
              <a:spcBef>
                <a:spcPct val="0"/>
              </a:spcBef>
            </a:pPr>
            <a:r>
              <a:rPr lang="en-US" sz="2002">
                <a:solidFill>
                  <a:srgbClr val="000000"/>
                </a:solidFill>
                <a:latin typeface="Times New Roman MT"/>
                <a:ea typeface="Times New Roman MT"/>
                <a:cs typeface="Times New Roman MT"/>
                <a:sym typeface="Times New Roman MT"/>
              </a:rPr>
              <a:t>Figure 07: Different Explainable AI(XAI) Example</a:t>
            </a:r>
          </a:p>
        </p:txBody>
      </p:sp>
      <p:sp>
        <p:nvSpPr>
          <p:cNvPr name="TextBox 6" id="6"/>
          <p:cNvSpPr txBox="true"/>
          <p:nvPr/>
        </p:nvSpPr>
        <p:spPr>
          <a:xfrm rot="0">
            <a:off x="3929747" y="1842878"/>
            <a:ext cx="10428506" cy="765241"/>
          </a:xfrm>
          <a:prstGeom prst="rect">
            <a:avLst/>
          </a:prstGeom>
        </p:spPr>
        <p:txBody>
          <a:bodyPr anchor="t" rtlCol="false" tIns="0" lIns="0" bIns="0" rIns="0">
            <a:spAutoFit/>
          </a:bodyPr>
          <a:lstStyle/>
          <a:p>
            <a:pPr algn="ctr">
              <a:lnSpc>
                <a:spcPts val="5000"/>
              </a:lnSpc>
            </a:pPr>
            <a:r>
              <a:rPr lang="en-US" b="true" sz="5000">
                <a:solidFill>
                  <a:srgbClr val="000000"/>
                </a:solidFill>
                <a:latin typeface="Times New Roman MT Bold"/>
                <a:ea typeface="Times New Roman MT Bold"/>
                <a:cs typeface="Times New Roman MT Bold"/>
                <a:sym typeface="Times New Roman MT Bold"/>
              </a:rPr>
              <a:t>EXPLAINABLE AI (XAI) </a:t>
            </a:r>
          </a:p>
        </p:txBody>
      </p:sp>
      <p:sp>
        <p:nvSpPr>
          <p:cNvPr name="TextBox 7" id="7"/>
          <p:cNvSpPr txBox="true"/>
          <p:nvPr/>
        </p:nvSpPr>
        <p:spPr>
          <a:xfrm rot="0">
            <a:off x="17563684" y="9824064"/>
            <a:ext cx="605199" cy="285449"/>
          </a:xfrm>
          <a:prstGeom prst="rect">
            <a:avLst/>
          </a:prstGeom>
        </p:spPr>
        <p:txBody>
          <a:bodyPr anchor="t" rtlCol="false" tIns="0" lIns="0" bIns="0" rIns="0">
            <a:spAutoFit/>
          </a:bodyPr>
          <a:lstStyle/>
          <a:p>
            <a:pPr algn="ctr">
              <a:lnSpc>
                <a:spcPts val="2379"/>
              </a:lnSpc>
            </a:pPr>
            <a:r>
              <a:rPr lang="en-US" sz="1699">
                <a:solidFill>
                  <a:srgbClr val="000000"/>
                </a:solidFill>
                <a:latin typeface="Canva Sans"/>
                <a:ea typeface="Canva Sans"/>
                <a:cs typeface="Canva Sans"/>
                <a:sym typeface="Canva Sans"/>
              </a:rPr>
              <a:t>09</a:t>
            </a:r>
          </a:p>
        </p:txBody>
      </p:sp>
      <p:grpSp>
        <p:nvGrpSpPr>
          <p:cNvPr name="Group 8" id="8"/>
          <p:cNvGrpSpPr/>
          <p:nvPr/>
        </p:nvGrpSpPr>
        <p:grpSpPr>
          <a:xfrm rot="0">
            <a:off x="-385276" y="0"/>
            <a:ext cx="18554158" cy="2343725"/>
            <a:chOff x="0" y="0"/>
            <a:chExt cx="24738878" cy="3124966"/>
          </a:xfrm>
        </p:grpSpPr>
        <p:sp>
          <p:nvSpPr>
            <p:cNvPr name="Freeform 9" id="9"/>
            <p:cNvSpPr/>
            <p:nvPr/>
          </p:nvSpPr>
          <p:spPr>
            <a:xfrm flipH="false" flipV="false" rot="0">
              <a:off x="0" y="0"/>
              <a:ext cx="24738878" cy="1700798"/>
            </a:xfrm>
            <a:custGeom>
              <a:avLst/>
              <a:gdLst/>
              <a:ahLst/>
              <a:cxnLst/>
              <a:rect r="r" b="b" t="t" l="l"/>
              <a:pathLst>
                <a:path h="1700798" w="24738878">
                  <a:moveTo>
                    <a:pt x="0" y="0"/>
                  </a:moveTo>
                  <a:lnTo>
                    <a:pt x="24738878" y="0"/>
                  </a:lnTo>
                  <a:lnTo>
                    <a:pt x="24738878" y="1700798"/>
                  </a:lnTo>
                  <a:lnTo>
                    <a:pt x="0" y="1700798"/>
                  </a:lnTo>
                  <a:lnTo>
                    <a:pt x="0" y="0"/>
                  </a:lnTo>
                  <a:close/>
                </a:path>
              </a:pathLst>
            </a:custGeom>
            <a:blipFill>
              <a:blip r:embed="rId4"/>
              <a:stretch>
                <a:fillRect l="0" t="0" r="0" b="0"/>
              </a:stretch>
            </a:blipFill>
          </p:spPr>
        </p:sp>
        <p:sp>
          <p:nvSpPr>
            <p:cNvPr name="Freeform 10" id="10"/>
            <p:cNvSpPr/>
            <p:nvPr/>
          </p:nvSpPr>
          <p:spPr>
            <a:xfrm flipH="false" flipV="false" rot="0">
              <a:off x="354878" y="1700798"/>
              <a:ext cx="2996744" cy="1389979"/>
            </a:xfrm>
            <a:custGeom>
              <a:avLst/>
              <a:gdLst/>
              <a:ahLst/>
              <a:cxnLst/>
              <a:rect r="r" b="b" t="t" l="l"/>
              <a:pathLst>
                <a:path h="1389979" w="2996744">
                  <a:moveTo>
                    <a:pt x="0" y="0"/>
                  </a:moveTo>
                  <a:lnTo>
                    <a:pt x="2996744" y="0"/>
                  </a:lnTo>
                  <a:lnTo>
                    <a:pt x="2996744" y="1389979"/>
                  </a:lnTo>
                  <a:lnTo>
                    <a:pt x="0" y="1389979"/>
                  </a:lnTo>
                  <a:lnTo>
                    <a:pt x="0" y="0"/>
                  </a:lnTo>
                  <a:close/>
                </a:path>
              </a:pathLst>
            </a:custGeom>
            <a:blipFill>
              <a:blip r:embed="rId5"/>
              <a:stretch>
                <a:fillRect l="0" t="0" r="0" b="0"/>
              </a:stretch>
            </a:blipFill>
          </p:spPr>
        </p:sp>
        <p:sp>
          <p:nvSpPr>
            <p:cNvPr name="Freeform 11" id="11"/>
            <p:cNvSpPr/>
            <p:nvPr/>
          </p:nvSpPr>
          <p:spPr>
            <a:xfrm flipH="false" flipV="false" rot="0">
              <a:off x="20811419" y="1666609"/>
              <a:ext cx="3927459" cy="1458358"/>
            </a:xfrm>
            <a:custGeom>
              <a:avLst/>
              <a:gdLst/>
              <a:ahLst/>
              <a:cxnLst/>
              <a:rect r="r" b="b" t="t" l="l"/>
              <a:pathLst>
                <a:path h="1458358" w="3927459">
                  <a:moveTo>
                    <a:pt x="0" y="0"/>
                  </a:moveTo>
                  <a:lnTo>
                    <a:pt x="3927459" y="0"/>
                  </a:lnTo>
                  <a:lnTo>
                    <a:pt x="3927459" y="1458357"/>
                  </a:lnTo>
                  <a:lnTo>
                    <a:pt x="0" y="1458357"/>
                  </a:lnTo>
                  <a:lnTo>
                    <a:pt x="0" y="0"/>
                  </a:lnTo>
                  <a:close/>
                </a:path>
              </a:pathLst>
            </a:custGeom>
            <a:blipFill>
              <a:blip r:embed="rId6"/>
              <a:stretch>
                <a:fillRect l="0" t="0" r="0" b="0"/>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112494" y="2573193"/>
            <a:ext cx="12592488" cy="5162920"/>
          </a:xfrm>
          <a:custGeom>
            <a:avLst/>
            <a:gdLst/>
            <a:ahLst/>
            <a:cxnLst/>
            <a:rect r="r" b="b" t="t" l="l"/>
            <a:pathLst>
              <a:path h="5162920" w="12592488">
                <a:moveTo>
                  <a:pt x="0" y="0"/>
                </a:moveTo>
                <a:lnTo>
                  <a:pt x="12592488" y="0"/>
                </a:lnTo>
                <a:lnTo>
                  <a:pt x="12592488" y="5162920"/>
                </a:lnTo>
                <a:lnTo>
                  <a:pt x="0" y="5162920"/>
                </a:lnTo>
                <a:lnTo>
                  <a:pt x="0" y="0"/>
                </a:lnTo>
                <a:close/>
              </a:path>
            </a:pathLst>
          </a:custGeom>
          <a:blipFill>
            <a:blip r:embed="rId2"/>
            <a:stretch>
              <a:fillRect l="0" t="0" r="0" b="0"/>
            </a:stretch>
          </a:blipFill>
        </p:spPr>
      </p:sp>
      <p:sp>
        <p:nvSpPr>
          <p:cNvPr name="TextBox 3" id="3"/>
          <p:cNvSpPr txBox="true"/>
          <p:nvPr/>
        </p:nvSpPr>
        <p:spPr>
          <a:xfrm rot="0">
            <a:off x="17486712" y="9760760"/>
            <a:ext cx="563899" cy="285449"/>
          </a:xfrm>
          <a:prstGeom prst="rect">
            <a:avLst/>
          </a:prstGeom>
        </p:spPr>
        <p:txBody>
          <a:bodyPr anchor="t" rtlCol="false" tIns="0" lIns="0" bIns="0" rIns="0">
            <a:spAutoFit/>
          </a:bodyPr>
          <a:lstStyle/>
          <a:p>
            <a:pPr algn="ctr">
              <a:lnSpc>
                <a:spcPts val="2379"/>
              </a:lnSpc>
            </a:pPr>
            <a:r>
              <a:rPr lang="en-US" sz="1699">
                <a:solidFill>
                  <a:srgbClr val="000000"/>
                </a:solidFill>
                <a:latin typeface="Canva Sans"/>
                <a:ea typeface="Canva Sans"/>
                <a:cs typeface="Canva Sans"/>
                <a:sym typeface="Canva Sans"/>
              </a:rPr>
              <a:t>10</a:t>
            </a:r>
          </a:p>
        </p:txBody>
      </p:sp>
      <p:sp>
        <p:nvSpPr>
          <p:cNvPr name="TextBox 4" id="4"/>
          <p:cNvSpPr txBox="true"/>
          <p:nvPr/>
        </p:nvSpPr>
        <p:spPr>
          <a:xfrm rot="0">
            <a:off x="3337716" y="1657632"/>
            <a:ext cx="11346409" cy="606458"/>
          </a:xfrm>
          <a:prstGeom prst="rect">
            <a:avLst/>
          </a:prstGeom>
        </p:spPr>
        <p:txBody>
          <a:bodyPr anchor="t" rtlCol="false" tIns="0" lIns="0" bIns="0" rIns="0">
            <a:spAutoFit/>
          </a:bodyPr>
          <a:lstStyle/>
          <a:p>
            <a:pPr algn="ctr">
              <a:lnSpc>
                <a:spcPts val="3999"/>
              </a:lnSpc>
            </a:pPr>
            <a:r>
              <a:rPr lang="en-US" b="true" sz="3999">
                <a:solidFill>
                  <a:srgbClr val="000000"/>
                </a:solidFill>
                <a:latin typeface="Times New Roman MT Bold"/>
                <a:ea typeface="Times New Roman MT Bold"/>
                <a:cs typeface="Times New Roman MT Bold"/>
                <a:sym typeface="Times New Roman MT Bold"/>
              </a:rPr>
              <a:t>REAL-TIME WEB INTEGRATION USING XAI</a:t>
            </a:r>
          </a:p>
        </p:txBody>
      </p:sp>
      <p:sp>
        <p:nvSpPr>
          <p:cNvPr name="TextBox 5" id="5"/>
          <p:cNvSpPr txBox="true"/>
          <p:nvPr/>
        </p:nvSpPr>
        <p:spPr>
          <a:xfrm rot="0">
            <a:off x="1807780" y="8507520"/>
            <a:ext cx="15201916" cy="855424"/>
          </a:xfrm>
          <a:prstGeom prst="rect">
            <a:avLst/>
          </a:prstGeom>
        </p:spPr>
        <p:txBody>
          <a:bodyPr anchor="t" rtlCol="false" tIns="0" lIns="0" bIns="0" rIns="0">
            <a:spAutoFit/>
          </a:bodyPr>
          <a:lstStyle/>
          <a:p>
            <a:pPr algn="ctr">
              <a:lnSpc>
                <a:spcPts val="3254"/>
              </a:lnSpc>
            </a:pPr>
            <a:r>
              <a:rPr lang="en-US" sz="2324">
                <a:solidFill>
                  <a:srgbClr val="000000"/>
                </a:solidFill>
                <a:latin typeface="Times New Roman MT"/>
                <a:ea typeface="Times New Roman MT"/>
                <a:cs typeface="Times New Roman MT"/>
                <a:sym typeface="Times New Roman MT"/>
              </a:rPr>
              <a:t>The application uses a React-based frontend for user input and image upload, supporting formats like JPG and PNG. The backend, built with Flask, processes images, generates results, and visualizes defective areas using EigenCam.</a:t>
            </a:r>
          </a:p>
        </p:txBody>
      </p:sp>
      <p:sp>
        <p:nvSpPr>
          <p:cNvPr name="TextBox 6" id="6"/>
          <p:cNvSpPr txBox="true"/>
          <p:nvPr/>
        </p:nvSpPr>
        <p:spPr>
          <a:xfrm rot="0">
            <a:off x="6997226" y="7889381"/>
            <a:ext cx="4823024" cy="361258"/>
          </a:xfrm>
          <a:prstGeom prst="rect">
            <a:avLst/>
          </a:prstGeom>
        </p:spPr>
        <p:txBody>
          <a:bodyPr anchor="t" rtlCol="false" tIns="0" lIns="0" bIns="0" rIns="0">
            <a:spAutoFit/>
          </a:bodyPr>
          <a:lstStyle/>
          <a:p>
            <a:pPr algn="ctr">
              <a:lnSpc>
                <a:spcPts val="2663"/>
              </a:lnSpc>
              <a:spcBef>
                <a:spcPct val="0"/>
              </a:spcBef>
            </a:pPr>
            <a:r>
              <a:rPr lang="en-US" sz="1902">
                <a:solidFill>
                  <a:srgbClr val="000000"/>
                </a:solidFill>
                <a:latin typeface="Times New Roman MT"/>
                <a:ea typeface="Times New Roman MT"/>
                <a:cs typeface="Times New Roman MT"/>
                <a:sym typeface="Times New Roman MT"/>
              </a:rPr>
              <a:t>Figure 08: UI of the proposed web application </a:t>
            </a:r>
          </a:p>
        </p:txBody>
      </p:sp>
      <p:grpSp>
        <p:nvGrpSpPr>
          <p:cNvPr name="Group 7" id="7"/>
          <p:cNvGrpSpPr/>
          <p:nvPr/>
        </p:nvGrpSpPr>
        <p:grpSpPr>
          <a:xfrm rot="0">
            <a:off x="-266158" y="0"/>
            <a:ext cx="18554158" cy="2343725"/>
            <a:chOff x="0" y="0"/>
            <a:chExt cx="24738878" cy="3124966"/>
          </a:xfrm>
        </p:grpSpPr>
        <p:sp>
          <p:nvSpPr>
            <p:cNvPr name="Freeform 8" id="8"/>
            <p:cNvSpPr/>
            <p:nvPr/>
          </p:nvSpPr>
          <p:spPr>
            <a:xfrm flipH="false" flipV="false" rot="0">
              <a:off x="0" y="0"/>
              <a:ext cx="24738878" cy="1700798"/>
            </a:xfrm>
            <a:custGeom>
              <a:avLst/>
              <a:gdLst/>
              <a:ahLst/>
              <a:cxnLst/>
              <a:rect r="r" b="b" t="t" l="l"/>
              <a:pathLst>
                <a:path h="1700798" w="24738878">
                  <a:moveTo>
                    <a:pt x="0" y="0"/>
                  </a:moveTo>
                  <a:lnTo>
                    <a:pt x="24738878" y="0"/>
                  </a:lnTo>
                  <a:lnTo>
                    <a:pt x="24738878" y="1700798"/>
                  </a:lnTo>
                  <a:lnTo>
                    <a:pt x="0" y="1700798"/>
                  </a:lnTo>
                  <a:lnTo>
                    <a:pt x="0" y="0"/>
                  </a:lnTo>
                  <a:close/>
                </a:path>
              </a:pathLst>
            </a:custGeom>
            <a:blipFill>
              <a:blip r:embed="rId3"/>
              <a:stretch>
                <a:fillRect l="0" t="0" r="0" b="0"/>
              </a:stretch>
            </a:blipFill>
          </p:spPr>
        </p:sp>
        <p:sp>
          <p:nvSpPr>
            <p:cNvPr name="Freeform 9" id="9"/>
            <p:cNvSpPr/>
            <p:nvPr/>
          </p:nvSpPr>
          <p:spPr>
            <a:xfrm flipH="false" flipV="false" rot="0">
              <a:off x="354878" y="1700798"/>
              <a:ext cx="2996744" cy="1389979"/>
            </a:xfrm>
            <a:custGeom>
              <a:avLst/>
              <a:gdLst/>
              <a:ahLst/>
              <a:cxnLst/>
              <a:rect r="r" b="b" t="t" l="l"/>
              <a:pathLst>
                <a:path h="1389979" w="2996744">
                  <a:moveTo>
                    <a:pt x="0" y="0"/>
                  </a:moveTo>
                  <a:lnTo>
                    <a:pt x="2996744" y="0"/>
                  </a:lnTo>
                  <a:lnTo>
                    <a:pt x="2996744" y="1389979"/>
                  </a:lnTo>
                  <a:lnTo>
                    <a:pt x="0" y="1389979"/>
                  </a:lnTo>
                  <a:lnTo>
                    <a:pt x="0" y="0"/>
                  </a:lnTo>
                  <a:close/>
                </a:path>
              </a:pathLst>
            </a:custGeom>
            <a:blipFill>
              <a:blip r:embed="rId4"/>
              <a:stretch>
                <a:fillRect l="0" t="0" r="0" b="0"/>
              </a:stretch>
            </a:blipFill>
          </p:spPr>
        </p:sp>
        <p:sp>
          <p:nvSpPr>
            <p:cNvPr name="Freeform 10" id="10"/>
            <p:cNvSpPr/>
            <p:nvPr/>
          </p:nvSpPr>
          <p:spPr>
            <a:xfrm flipH="false" flipV="false" rot="0">
              <a:off x="20811419" y="1666609"/>
              <a:ext cx="3927459" cy="1458358"/>
            </a:xfrm>
            <a:custGeom>
              <a:avLst/>
              <a:gdLst/>
              <a:ahLst/>
              <a:cxnLst/>
              <a:rect r="r" b="b" t="t" l="l"/>
              <a:pathLst>
                <a:path h="1458358" w="3927459">
                  <a:moveTo>
                    <a:pt x="0" y="0"/>
                  </a:moveTo>
                  <a:lnTo>
                    <a:pt x="3927459" y="0"/>
                  </a:lnTo>
                  <a:lnTo>
                    <a:pt x="3927459" y="1458357"/>
                  </a:lnTo>
                  <a:lnTo>
                    <a:pt x="0" y="1458357"/>
                  </a:lnTo>
                  <a:lnTo>
                    <a:pt x="0" y="0"/>
                  </a:lnTo>
                  <a:close/>
                </a:path>
              </a:pathLst>
            </a:custGeom>
            <a:blipFill>
              <a:blip r:embed="rId5"/>
              <a:stretch>
                <a:fillRect l="0" t="0" r="0" b="0"/>
              </a:stretch>
            </a:blipFill>
          </p:spPr>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960684" y="2833259"/>
            <a:ext cx="14551601" cy="1183125"/>
          </a:xfrm>
          <a:prstGeom prst="rect">
            <a:avLst/>
          </a:prstGeom>
        </p:spPr>
        <p:txBody>
          <a:bodyPr anchor="t" rtlCol="false" tIns="0" lIns="0" bIns="0" rIns="0">
            <a:spAutoFit/>
          </a:bodyPr>
          <a:lstStyle/>
          <a:p>
            <a:pPr algn="just">
              <a:lnSpc>
                <a:spcPts val="3078"/>
              </a:lnSpc>
              <a:spcBef>
                <a:spcPct val="0"/>
              </a:spcBef>
            </a:pPr>
            <a:r>
              <a:rPr lang="en-US" sz="2198">
                <a:solidFill>
                  <a:srgbClr val="000000"/>
                </a:solidFill>
                <a:latin typeface="Times New Roman MT"/>
                <a:ea typeface="Times New Roman MT"/>
                <a:cs typeface="Times New Roman MT"/>
                <a:sym typeface="Times New Roman MT"/>
              </a:rPr>
              <a:t>This study introduces a DL-based method for diagnosing PCOS from ovarian ultrasound images using DenseNet201, InceptionV3, and EfficientNetV2, achieving perfect classification metrics, coupled with XAI heatmaps for transparent decision-making, this approach holds great promise for enhancing medical diagnoses.</a:t>
            </a:r>
          </a:p>
        </p:txBody>
      </p:sp>
      <p:sp>
        <p:nvSpPr>
          <p:cNvPr name="TextBox 3" id="3"/>
          <p:cNvSpPr txBox="true"/>
          <p:nvPr/>
        </p:nvSpPr>
        <p:spPr>
          <a:xfrm rot="0">
            <a:off x="4233278" y="1614760"/>
            <a:ext cx="10428506" cy="856550"/>
          </a:xfrm>
          <a:prstGeom prst="rect">
            <a:avLst/>
          </a:prstGeom>
        </p:spPr>
        <p:txBody>
          <a:bodyPr anchor="t" rtlCol="false" tIns="0" lIns="0" bIns="0" rIns="0">
            <a:spAutoFit/>
          </a:bodyPr>
          <a:lstStyle/>
          <a:p>
            <a:pPr algn="ctr">
              <a:lnSpc>
                <a:spcPts val="5600"/>
              </a:lnSpc>
            </a:pPr>
            <a:r>
              <a:rPr lang="en-US" b="true" sz="5600">
                <a:solidFill>
                  <a:srgbClr val="000000"/>
                </a:solidFill>
                <a:latin typeface="Times New Roman MT Bold"/>
                <a:ea typeface="Times New Roman MT Bold"/>
                <a:cs typeface="Times New Roman MT Bold"/>
                <a:sym typeface="Times New Roman MT Bold"/>
              </a:rPr>
              <a:t>CONCLUSION</a:t>
            </a:r>
          </a:p>
        </p:txBody>
      </p:sp>
      <p:sp>
        <p:nvSpPr>
          <p:cNvPr name="AutoShape 4" id="4"/>
          <p:cNvSpPr/>
          <p:nvPr/>
        </p:nvSpPr>
        <p:spPr>
          <a:xfrm flipV="true">
            <a:off x="-7086597" y="4679980"/>
            <a:ext cx="16230594" cy="38509"/>
          </a:xfrm>
          <a:prstGeom prst="line">
            <a:avLst/>
          </a:prstGeom>
          <a:ln cap="flat" w="9525">
            <a:solidFill>
              <a:srgbClr val="527DBF"/>
            </a:solidFill>
            <a:prstDash val="solid"/>
            <a:headEnd type="none" len="sm" w="sm"/>
            <a:tailEnd type="none" len="sm" w="sm"/>
          </a:ln>
        </p:spPr>
      </p:sp>
      <p:sp>
        <p:nvSpPr>
          <p:cNvPr name="TextBox 5" id="5"/>
          <p:cNvSpPr txBox="true"/>
          <p:nvPr/>
        </p:nvSpPr>
        <p:spPr>
          <a:xfrm rot="0">
            <a:off x="7886743" y="5603279"/>
            <a:ext cx="2528219" cy="933582"/>
          </a:xfrm>
          <a:prstGeom prst="rect">
            <a:avLst/>
          </a:prstGeom>
        </p:spPr>
        <p:txBody>
          <a:bodyPr anchor="t" rtlCol="false" tIns="0" lIns="0" bIns="0" rIns="0">
            <a:spAutoFit/>
          </a:bodyPr>
          <a:lstStyle/>
          <a:p>
            <a:pPr algn="l">
              <a:lnSpc>
                <a:spcPts val="3480"/>
              </a:lnSpc>
            </a:pPr>
            <a:r>
              <a:rPr lang="en-US" sz="2900" i="true" b="true">
                <a:solidFill>
                  <a:srgbClr val="3D799D"/>
                </a:solidFill>
                <a:latin typeface="Times New Roman MT Bold Italics"/>
                <a:ea typeface="Times New Roman MT Bold Italics"/>
                <a:cs typeface="Times New Roman MT Bold Italics"/>
                <a:sym typeface="Times New Roman MT Bold Italics"/>
              </a:rPr>
              <a:t>Real-Time Implementation</a:t>
            </a:r>
          </a:p>
        </p:txBody>
      </p:sp>
      <p:sp>
        <p:nvSpPr>
          <p:cNvPr name="TextBox 6" id="6"/>
          <p:cNvSpPr txBox="true"/>
          <p:nvPr/>
        </p:nvSpPr>
        <p:spPr>
          <a:xfrm rot="0">
            <a:off x="1087528" y="5603279"/>
            <a:ext cx="2440900" cy="495366"/>
          </a:xfrm>
          <a:prstGeom prst="rect">
            <a:avLst/>
          </a:prstGeom>
        </p:spPr>
        <p:txBody>
          <a:bodyPr anchor="t" rtlCol="false" tIns="0" lIns="0" bIns="0" rIns="0">
            <a:spAutoFit/>
          </a:bodyPr>
          <a:lstStyle/>
          <a:p>
            <a:pPr algn="l">
              <a:lnSpc>
                <a:spcPts val="3480"/>
              </a:lnSpc>
            </a:pPr>
            <a:r>
              <a:rPr lang="en-US" sz="2900" i="true" b="true">
                <a:solidFill>
                  <a:srgbClr val="3D799D"/>
                </a:solidFill>
                <a:latin typeface="Times New Roman MT Bold Italics"/>
                <a:ea typeface="Times New Roman MT Bold Italics"/>
                <a:cs typeface="Times New Roman MT Bold Italics"/>
                <a:sym typeface="Times New Roman MT Bold Italics"/>
              </a:rPr>
              <a:t>High Accuracy</a:t>
            </a:r>
          </a:p>
        </p:txBody>
      </p:sp>
      <p:sp>
        <p:nvSpPr>
          <p:cNvPr name="TextBox 7" id="7"/>
          <p:cNvSpPr txBox="true"/>
          <p:nvPr/>
        </p:nvSpPr>
        <p:spPr>
          <a:xfrm rot="0">
            <a:off x="4233278" y="5622430"/>
            <a:ext cx="2648604" cy="495366"/>
          </a:xfrm>
          <a:prstGeom prst="rect">
            <a:avLst/>
          </a:prstGeom>
        </p:spPr>
        <p:txBody>
          <a:bodyPr anchor="t" rtlCol="false" tIns="0" lIns="0" bIns="0" rIns="0">
            <a:spAutoFit/>
          </a:bodyPr>
          <a:lstStyle/>
          <a:p>
            <a:pPr algn="l">
              <a:lnSpc>
                <a:spcPts val="3480"/>
              </a:lnSpc>
            </a:pPr>
            <a:r>
              <a:rPr lang="en-US" sz="2900" i="true" b="true">
                <a:solidFill>
                  <a:srgbClr val="3D799D"/>
                </a:solidFill>
                <a:latin typeface="Times New Roman MT Bold Italics"/>
                <a:ea typeface="Times New Roman MT Bold Italics"/>
                <a:cs typeface="Times New Roman MT Bold Italics"/>
                <a:sym typeface="Times New Roman MT Bold Italics"/>
              </a:rPr>
              <a:t>Explainability</a:t>
            </a:r>
          </a:p>
        </p:txBody>
      </p:sp>
      <p:sp>
        <p:nvSpPr>
          <p:cNvPr name="TextBox 8" id="8"/>
          <p:cNvSpPr txBox="true"/>
          <p:nvPr/>
        </p:nvSpPr>
        <p:spPr>
          <a:xfrm rot="0">
            <a:off x="11009661" y="5658132"/>
            <a:ext cx="3227713" cy="933582"/>
          </a:xfrm>
          <a:prstGeom prst="rect">
            <a:avLst/>
          </a:prstGeom>
        </p:spPr>
        <p:txBody>
          <a:bodyPr anchor="t" rtlCol="false" tIns="0" lIns="0" bIns="0" rIns="0">
            <a:spAutoFit/>
          </a:bodyPr>
          <a:lstStyle/>
          <a:p>
            <a:pPr algn="l">
              <a:lnSpc>
                <a:spcPts val="3480"/>
              </a:lnSpc>
            </a:pPr>
            <a:r>
              <a:rPr lang="en-US" sz="2900" i="true" b="true">
                <a:solidFill>
                  <a:srgbClr val="3D799D"/>
                </a:solidFill>
                <a:latin typeface="Times New Roman MT Bold Italics"/>
                <a:ea typeface="Times New Roman MT Bold Italics"/>
                <a:cs typeface="Times New Roman MT Bold Italics"/>
                <a:sym typeface="Times New Roman MT Bold Italics"/>
              </a:rPr>
              <a:t>Enhanced Physician Confidence</a:t>
            </a:r>
          </a:p>
        </p:txBody>
      </p:sp>
      <p:sp>
        <p:nvSpPr>
          <p:cNvPr name="TextBox 9" id="9"/>
          <p:cNvSpPr txBox="true"/>
          <p:nvPr/>
        </p:nvSpPr>
        <p:spPr>
          <a:xfrm rot="0">
            <a:off x="14942224" y="5603279"/>
            <a:ext cx="3140122" cy="933582"/>
          </a:xfrm>
          <a:prstGeom prst="rect">
            <a:avLst/>
          </a:prstGeom>
        </p:spPr>
        <p:txBody>
          <a:bodyPr anchor="t" rtlCol="false" tIns="0" lIns="0" bIns="0" rIns="0">
            <a:spAutoFit/>
          </a:bodyPr>
          <a:lstStyle/>
          <a:p>
            <a:pPr algn="l">
              <a:lnSpc>
                <a:spcPts val="3480"/>
              </a:lnSpc>
            </a:pPr>
            <a:r>
              <a:rPr lang="en-US" sz="2900" i="true" b="true">
                <a:solidFill>
                  <a:srgbClr val="3D799D"/>
                </a:solidFill>
                <a:latin typeface="Times New Roman MT Bold Italics"/>
                <a:ea typeface="Times New Roman MT Bold Italics"/>
                <a:cs typeface="Times New Roman MT Bold Italics"/>
                <a:sym typeface="Times New Roman MT Bold Italics"/>
              </a:rPr>
              <a:t>Scalable Framework</a:t>
            </a:r>
          </a:p>
        </p:txBody>
      </p:sp>
      <p:sp>
        <p:nvSpPr>
          <p:cNvPr name="AutoShape 10" id="10"/>
          <p:cNvSpPr/>
          <p:nvPr/>
        </p:nvSpPr>
        <p:spPr>
          <a:xfrm flipV="true">
            <a:off x="1973738" y="5138737"/>
            <a:ext cx="16614372" cy="4743"/>
          </a:xfrm>
          <a:prstGeom prst="line">
            <a:avLst/>
          </a:prstGeom>
          <a:ln cap="flat" w="9525">
            <a:solidFill>
              <a:srgbClr val="527DBF"/>
            </a:solidFill>
            <a:prstDash val="solid"/>
            <a:headEnd type="none" len="sm" w="sm"/>
            <a:tailEnd type="none" len="sm" w="sm"/>
          </a:ln>
        </p:spPr>
      </p:sp>
      <p:grpSp>
        <p:nvGrpSpPr>
          <p:cNvPr name="Group 11" id="11"/>
          <p:cNvGrpSpPr/>
          <p:nvPr/>
        </p:nvGrpSpPr>
        <p:grpSpPr>
          <a:xfrm rot="0">
            <a:off x="1835061" y="5074162"/>
            <a:ext cx="138677" cy="13867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986CB"/>
            </a:solidFill>
          </p:spPr>
        </p:sp>
        <p:sp>
          <p:nvSpPr>
            <p:cNvPr name="TextBox 13" id="13"/>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14" id="14"/>
          <p:cNvGrpSpPr/>
          <p:nvPr/>
        </p:nvGrpSpPr>
        <p:grpSpPr>
          <a:xfrm rot="0">
            <a:off x="5153472" y="5069399"/>
            <a:ext cx="138677" cy="13867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986CB"/>
            </a:solidFill>
          </p:spPr>
        </p:sp>
        <p:sp>
          <p:nvSpPr>
            <p:cNvPr name="TextBox 16" id="16"/>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17" id="17"/>
          <p:cNvGrpSpPr/>
          <p:nvPr/>
        </p:nvGrpSpPr>
        <p:grpSpPr>
          <a:xfrm rot="0">
            <a:off x="9005320" y="5069399"/>
            <a:ext cx="138677" cy="13867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986CB"/>
            </a:solidFill>
          </p:spPr>
        </p:sp>
        <p:sp>
          <p:nvSpPr>
            <p:cNvPr name="TextBox 19" id="19"/>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20" id="20"/>
          <p:cNvGrpSpPr/>
          <p:nvPr/>
        </p:nvGrpSpPr>
        <p:grpSpPr>
          <a:xfrm rot="0">
            <a:off x="11966901" y="5074162"/>
            <a:ext cx="138677" cy="138677"/>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6D89B1"/>
            </a:solidFill>
          </p:spPr>
        </p:sp>
        <p:sp>
          <p:nvSpPr>
            <p:cNvPr name="TextBox 22" id="22"/>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23" id="23"/>
          <p:cNvGrpSpPr/>
          <p:nvPr/>
        </p:nvGrpSpPr>
        <p:grpSpPr>
          <a:xfrm rot="0">
            <a:off x="15844262" y="5069399"/>
            <a:ext cx="138677" cy="138677"/>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986CB"/>
            </a:solidFill>
          </p:spPr>
        </p:sp>
        <p:sp>
          <p:nvSpPr>
            <p:cNvPr name="TextBox 25" id="25"/>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sp>
        <p:nvSpPr>
          <p:cNvPr name="TextBox 26" id="26"/>
          <p:cNvSpPr txBox="true"/>
          <p:nvPr/>
        </p:nvSpPr>
        <p:spPr>
          <a:xfrm rot="0">
            <a:off x="701184" y="7017958"/>
            <a:ext cx="2827244" cy="1027443"/>
          </a:xfrm>
          <a:prstGeom prst="rect">
            <a:avLst/>
          </a:prstGeom>
        </p:spPr>
        <p:txBody>
          <a:bodyPr anchor="t" rtlCol="false" tIns="0" lIns="0" bIns="0" rIns="0">
            <a:spAutoFit/>
          </a:bodyPr>
          <a:lstStyle/>
          <a:p>
            <a:pPr algn="ctr">
              <a:lnSpc>
                <a:spcPts val="2694"/>
              </a:lnSpc>
              <a:spcBef>
                <a:spcPct val="0"/>
              </a:spcBef>
            </a:pPr>
            <a:r>
              <a:rPr lang="en-US" sz="1924">
                <a:solidFill>
                  <a:srgbClr val="000000"/>
                </a:solidFill>
                <a:latin typeface="Times New Roman MT"/>
                <a:ea typeface="Times New Roman MT"/>
                <a:cs typeface="Times New Roman MT"/>
                <a:sym typeface="Times New Roman MT"/>
              </a:rPr>
              <a:t>Achieved 100% accuracy,  ensuring reliable PCOS diagnosis.</a:t>
            </a:r>
          </a:p>
        </p:txBody>
      </p:sp>
      <p:sp>
        <p:nvSpPr>
          <p:cNvPr name="TextBox 27" id="27"/>
          <p:cNvSpPr txBox="true"/>
          <p:nvPr/>
        </p:nvSpPr>
        <p:spPr>
          <a:xfrm rot="0">
            <a:off x="4027811" y="7017958"/>
            <a:ext cx="2854071" cy="1027443"/>
          </a:xfrm>
          <a:prstGeom prst="rect">
            <a:avLst/>
          </a:prstGeom>
        </p:spPr>
        <p:txBody>
          <a:bodyPr anchor="t" rtlCol="false" tIns="0" lIns="0" bIns="0" rIns="0">
            <a:spAutoFit/>
          </a:bodyPr>
          <a:lstStyle/>
          <a:p>
            <a:pPr algn="l">
              <a:lnSpc>
                <a:spcPts val="2694"/>
              </a:lnSpc>
              <a:spcBef>
                <a:spcPct val="0"/>
              </a:spcBef>
            </a:pPr>
            <a:r>
              <a:rPr lang="en-US" sz="1924">
                <a:solidFill>
                  <a:srgbClr val="000000"/>
                </a:solidFill>
                <a:latin typeface="Times New Roman MT"/>
                <a:ea typeface="Times New Roman MT"/>
                <a:cs typeface="Times New Roman MT"/>
                <a:sym typeface="Times New Roman MT"/>
              </a:rPr>
              <a:t>XAI heatmaps offer visual explanations, transparency boosting and trust in AI</a:t>
            </a:r>
          </a:p>
        </p:txBody>
      </p:sp>
      <p:sp>
        <p:nvSpPr>
          <p:cNvPr name="TextBox 28" id="28"/>
          <p:cNvSpPr txBox="true"/>
          <p:nvPr/>
        </p:nvSpPr>
        <p:spPr>
          <a:xfrm rot="0">
            <a:off x="7853811" y="7017958"/>
            <a:ext cx="2671469" cy="1027443"/>
          </a:xfrm>
          <a:prstGeom prst="rect">
            <a:avLst/>
          </a:prstGeom>
        </p:spPr>
        <p:txBody>
          <a:bodyPr anchor="t" rtlCol="false" tIns="0" lIns="0" bIns="0" rIns="0">
            <a:spAutoFit/>
          </a:bodyPr>
          <a:lstStyle/>
          <a:p>
            <a:pPr algn="l">
              <a:lnSpc>
                <a:spcPts val="2694"/>
              </a:lnSpc>
              <a:spcBef>
                <a:spcPct val="0"/>
              </a:spcBef>
            </a:pPr>
            <a:r>
              <a:rPr lang="en-US" sz="1924">
                <a:solidFill>
                  <a:srgbClr val="000000"/>
                </a:solidFill>
                <a:latin typeface="Times New Roman MT"/>
                <a:ea typeface="Times New Roman MT"/>
                <a:cs typeface="Times New Roman MT"/>
                <a:sym typeface="Times New Roman MT"/>
              </a:rPr>
              <a:t>Real-time diagnosis &amp; Designed for clinical use with clear identification</a:t>
            </a:r>
          </a:p>
        </p:txBody>
      </p:sp>
      <p:sp>
        <p:nvSpPr>
          <p:cNvPr name="TextBox 29" id="29"/>
          <p:cNvSpPr txBox="true"/>
          <p:nvPr/>
        </p:nvSpPr>
        <p:spPr>
          <a:xfrm rot="0">
            <a:off x="11102409" y="7017958"/>
            <a:ext cx="2676273" cy="1027443"/>
          </a:xfrm>
          <a:prstGeom prst="rect">
            <a:avLst/>
          </a:prstGeom>
        </p:spPr>
        <p:txBody>
          <a:bodyPr anchor="t" rtlCol="false" tIns="0" lIns="0" bIns="0" rIns="0">
            <a:spAutoFit/>
          </a:bodyPr>
          <a:lstStyle/>
          <a:p>
            <a:pPr algn="l">
              <a:lnSpc>
                <a:spcPts val="2694"/>
              </a:lnSpc>
              <a:spcBef>
                <a:spcPct val="0"/>
              </a:spcBef>
            </a:pPr>
            <a:r>
              <a:rPr lang="en-US" sz="1924">
                <a:solidFill>
                  <a:srgbClr val="000000"/>
                </a:solidFill>
                <a:latin typeface="Times New Roman MT"/>
                <a:ea typeface="Times New Roman MT"/>
                <a:cs typeface="Times New Roman MT"/>
                <a:sym typeface="Times New Roman MT"/>
              </a:rPr>
              <a:t>Autonomous, measurable disease management approach.</a:t>
            </a:r>
          </a:p>
        </p:txBody>
      </p:sp>
      <p:sp>
        <p:nvSpPr>
          <p:cNvPr name="TextBox 30" id="30"/>
          <p:cNvSpPr txBox="true"/>
          <p:nvPr/>
        </p:nvSpPr>
        <p:spPr>
          <a:xfrm rot="0">
            <a:off x="14273983" y="7079871"/>
            <a:ext cx="2840957" cy="991684"/>
          </a:xfrm>
          <a:prstGeom prst="rect">
            <a:avLst/>
          </a:prstGeom>
        </p:spPr>
        <p:txBody>
          <a:bodyPr anchor="t" rtlCol="false" tIns="0" lIns="0" bIns="0" rIns="0">
            <a:spAutoFit/>
          </a:bodyPr>
          <a:lstStyle/>
          <a:p>
            <a:pPr algn="ctr">
              <a:lnSpc>
                <a:spcPts val="2554"/>
              </a:lnSpc>
              <a:spcBef>
                <a:spcPct val="0"/>
              </a:spcBef>
            </a:pPr>
            <a:r>
              <a:rPr lang="en-US" sz="1824">
                <a:solidFill>
                  <a:srgbClr val="000000"/>
                </a:solidFill>
                <a:latin typeface="Times New Roman MT"/>
                <a:ea typeface="Times New Roman MT"/>
                <a:cs typeface="Times New Roman MT"/>
                <a:sym typeface="Times New Roman MT"/>
              </a:rPr>
              <a:t>Adaptable for robust future advancements and larger datasets.</a:t>
            </a:r>
          </a:p>
        </p:txBody>
      </p:sp>
      <p:sp>
        <p:nvSpPr>
          <p:cNvPr name="TextBox 31" id="31"/>
          <p:cNvSpPr txBox="true"/>
          <p:nvPr/>
        </p:nvSpPr>
        <p:spPr>
          <a:xfrm rot="0">
            <a:off x="17536766" y="9822986"/>
            <a:ext cx="545580" cy="285449"/>
          </a:xfrm>
          <a:prstGeom prst="rect">
            <a:avLst/>
          </a:prstGeom>
        </p:spPr>
        <p:txBody>
          <a:bodyPr anchor="t" rtlCol="false" tIns="0" lIns="0" bIns="0" rIns="0">
            <a:spAutoFit/>
          </a:bodyPr>
          <a:lstStyle/>
          <a:p>
            <a:pPr algn="ctr">
              <a:lnSpc>
                <a:spcPts val="2379"/>
              </a:lnSpc>
            </a:pPr>
            <a:r>
              <a:rPr lang="en-US" sz="1699">
                <a:solidFill>
                  <a:srgbClr val="000000"/>
                </a:solidFill>
                <a:latin typeface="Canva Sans"/>
                <a:ea typeface="Canva Sans"/>
                <a:cs typeface="Canva Sans"/>
                <a:sym typeface="Canva Sans"/>
              </a:rPr>
              <a:t>11</a:t>
            </a:r>
          </a:p>
        </p:txBody>
      </p:sp>
      <p:grpSp>
        <p:nvGrpSpPr>
          <p:cNvPr name="Group 32" id="32"/>
          <p:cNvGrpSpPr/>
          <p:nvPr/>
        </p:nvGrpSpPr>
        <p:grpSpPr>
          <a:xfrm rot="0">
            <a:off x="-266158" y="0"/>
            <a:ext cx="18554158" cy="2343725"/>
            <a:chOff x="0" y="0"/>
            <a:chExt cx="24738878" cy="3124966"/>
          </a:xfrm>
        </p:grpSpPr>
        <p:sp>
          <p:nvSpPr>
            <p:cNvPr name="Freeform 33" id="33"/>
            <p:cNvSpPr/>
            <p:nvPr/>
          </p:nvSpPr>
          <p:spPr>
            <a:xfrm flipH="false" flipV="false" rot="0">
              <a:off x="0" y="0"/>
              <a:ext cx="24738878" cy="1700798"/>
            </a:xfrm>
            <a:custGeom>
              <a:avLst/>
              <a:gdLst/>
              <a:ahLst/>
              <a:cxnLst/>
              <a:rect r="r" b="b" t="t" l="l"/>
              <a:pathLst>
                <a:path h="1700798" w="24738878">
                  <a:moveTo>
                    <a:pt x="0" y="0"/>
                  </a:moveTo>
                  <a:lnTo>
                    <a:pt x="24738878" y="0"/>
                  </a:lnTo>
                  <a:lnTo>
                    <a:pt x="24738878" y="1700798"/>
                  </a:lnTo>
                  <a:lnTo>
                    <a:pt x="0" y="1700798"/>
                  </a:lnTo>
                  <a:lnTo>
                    <a:pt x="0" y="0"/>
                  </a:lnTo>
                  <a:close/>
                </a:path>
              </a:pathLst>
            </a:custGeom>
            <a:blipFill>
              <a:blip r:embed="rId2"/>
              <a:stretch>
                <a:fillRect l="0" t="0" r="0" b="0"/>
              </a:stretch>
            </a:blipFill>
          </p:spPr>
        </p:sp>
        <p:sp>
          <p:nvSpPr>
            <p:cNvPr name="Freeform 34" id="34"/>
            <p:cNvSpPr/>
            <p:nvPr/>
          </p:nvSpPr>
          <p:spPr>
            <a:xfrm flipH="false" flipV="false" rot="0">
              <a:off x="354878" y="1700798"/>
              <a:ext cx="2996744" cy="1389979"/>
            </a:xfrm>
            <a:custGeom>
              <a:avLst/>
              <a:gdLst/>
              <a:ahLst/>
              <a:cxnLst/>
              <a:rect r="r" b="b" t="t" l="l"/>
              <a:pathLst>
                <a:path h="1389979" w="2996744">
                  <a:moveTo>
                    <a:pt x="0" y="0"/>
                  </a:moveTo>
                  <a:lnTo>
                    <a:pt x="2996744" y="0"/>
                  </a:lnTo>
                  <a:lnTo>
                    <a:pt x="2996744" y="1389979"/>
                  </a:lnTo>
                  <a:lnTo>
                    <a:pt x="0" y="1389979"/>
                  </a:lnTo>
                  <a:lnTo>
                    <a:pt x="0" y="0"/>
                  </a:lnTo>
                  <a:close/>
                </a:path>
              </a:pathLst>
            </a:custGeom>
            <a:blipFill>
              <a:blip r:embed="rId3"/>
              <a:stretch>
                <a:fillRect l="0" t="0" r="0" b="0"/>
              </a:stretch>
            </a:blipFill>
          </p:spPr>
        </p:sp>
        <p:sp>
          <p:nvSpPr>
            <p:cNvPr name="Freeform 35" id="35"/>
            <p:cNvSpPr/>
            <p:nvPr/>
          </p:nvSpPr>
          <p:spPr>
            <a:xfrm flipH="false" flipV="false" rot="0">
              <a:off x="20811419" y="1666609"/>
              <a:ext cx="3927459" cy="1458358"/>
            </a:xfrm>
            <a:custGeom>
              <a:avLst/>
              <a:gdLst/>
              <a:ahLst/>
              <a:cxnLst/>
              <a:rect r="r" b="b" t="t" l="l"/>
              <a:pathLst>
                <a:path h="1458358" w="3927459">
                  <a:moveTo>
                    <a:pt x="0" y="0"/>
                  </a:moveTo>
                  <a:lnTo>
                    <a:pt x="3927459" y="0"/>
                  </a:lnTo>
                  <a:lnTo>
                    <a:pt x="3927459" y="1458357"/>
                  </a:lnTo>
                  <a:lnTo>
                    <a:pt x="0" y="1458357"/>
                  </a:lnTo>
                  <a:lnTo>
                    <a:pt x="0" y="0"/>
                  </a:lnTo>
                  <a:close/>
                </a:path>
              </a:pathLst>
            </a:custGeom>
            <a:blipFill>
              <a:blip r:embed="rId4"/>
              <a:stretch>
                <a:fillRect l="0" t="0" r="0" b="0"/>
              </a:stretch>
            </a:blipFill>
          </p:spPr>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6804564" y="-1797460"/>
            <a:ext cx="13881919" cy="13881919"/>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7BCE2"/>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803214" y="4344977"/>
            <a:ext cx="5912803" cy="2094214"/>
          </a:xfrm>
          <a:prstGeom prst="rect">
            <a:avLst/>
          </a:prstGeom>
        </p:spPr>
        <p:txBody>
          <a:bodyPr anchor="t" rtlCol="false" tIns="0" lIns="0" bIns="0" rIns="0">
            <a:spAutoFit/>
          </a:bodyPr>
          <a:lstStyle/>
          <a:p>
            <a:pPr algn="l">
              <a:lnSpc>
                <a:spcPts val="7953"/>
              </a:lnSpc>
            </a:pPr>
            <a:r>
              <a:rPr lang="en-US" sz="5680" b="true">
                <a:solidFill>
                  <a:srgbClr val="FDFDFD"/>
                </a:solidFill>
                <a:latin typeface="Times New Roman MT Bold"/>
                <a:ea typeface="Times New Roman MT Bold"/>
                <a:cs typeface="Times New Roman MT Bold"/>
                <a:sym typeface="Times New Roman MT Bold"/>
              </a:rPr>
              <a:t>FUTURE </a:t>
            </a:r>
          </a:p>
          <a:p>
            <a:pPr algn="l" marL="0" indent="0" lvl="0">
              <a:lnSpc>
                <a:spcPts val="7953"/>
              </a:lnSpc>
              <a:spcBef>
                <a:spcPct val="0"/>
              </a:spcBef>
            </a:pPr>
            <a:r>
              <a:rPr lang="en-US" b="true" sz="5680">
                <a:solidFill>
                  <a:srgbClr val="FDFDFD"/>
                </a:solidFill>
                <a:latin typeface="Times New Roman MT Bold"/>
                <a:ea typeface="Times New Roman MT Bold"/>
                <a:cs typeface="Times New Roman MT Bold"/>
                <a:sym typeface="Times New Roman MT Bold"/>
              </a:rPr>
              <a:t>WORKS</a:t>
            </a:r>
          </a:p>
        </p:txBody>
      </p:sp>
      <p:sp>
        <p:nvSpPr>
          <p:cNvPr name="Freeform 6" id="6"/>
          <p:cNvSpPr/>
          <p:nvPr/>
        </p:nvSpPr>
        <p:spPr>
          <a:xfrm flipH="false" flipV="false" rot="0">
            <a:off x="8618101" y="1767991"/>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7" id="7"/>
          <p:cNvSpPr txBox="true"/>
          <p:nvPr/>
        </p:nvSpPr>
        <p:spPr>
          <a:xfrm rot="0">
            <a:off x="8763159" y="20412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01</a:t>
            </a:r>
          </a:p>
        </p:txBody>
      </p:sp>
      <p:sp>
        <p:nvSpPr>
          <p:cNvPr name="Freeform 8" id="8"/>
          <p:cNvSpPr/>
          <p:nvPr/>
        </p:nvSpPr>
        <p:spPr>
          <a:xfrm flipH="false" flipV="false" rot="0">
            <a:off x="9144000" y="3541391"/>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9" id="9"/>
          <p:cNvSpPr txBox="true"/>
          <p:nvPr/>
        </p:nvSpPr>
        <p:spPr>
          <a:xfrm rot="0">
            <a:off x="10703452" y="3583651"/>
            <a:ext cx="6461953" cy="307186"/>
          </a:xfrm>
          <a:prstGeom prst="rect">
            <a:avLst/>
          </a:prstGeom>
        </p:spPr>
        <p:txBody>
          <a:bodyPr anchor="t" rtlCol="false" tIns="0" lIns="0" bIns="0" rIns="0">
            <a:spAutoFit/>
          </a:bodyPr>
          <a:lstStyle/>
          <a:p>
            <a:pPr algn="just">
              <a:lnSpc>
                <a:spcPts val="2495"/>
              </a:lnSpc>
            </a:pPr>
            <a:r>
              <a:rPr lang="en-US" b="true" sz="1782" spc="-35">
                <a:solidFill>
                  <a:srgbClr val="191919"/>
                </a:solidFill>
                <a:latin typeface="Public Sans Bold"/>
                <a:ea typeface="Public Sans Bold"/>
                <a:cs typeface="Public Sans Bold"/>
                <a:sym typeface="Public Sans Bold"/>
              </a:rPr>
              <a:t>Generative AI &amp; Self-Supervised Learning</a:t>
            </a:r>
          </a:p>
        </p:txBody>
      </p:sp>
      <p:sp>
        <p:nvSpPr>
          <p:cNvPr name="TextBox 10" id="10"/>
          <p:cNvSpPr txBox="true"/>
          <p:nvPr/>
        </p:nvSpPr>
        <p:spPr>
          <a:xfrm rot="0">
            <a:off x="9289058" y="3814603"/>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02</a:t>
            </a:r>
          </a:p>
        </p:txBody>
      </p:sp>
      <p:sp>
        <p:nvSpPr>
          <p:cNvPr name="Freeform 11" id="11"/>
          <p:cNvSpPr/>
          <p:nvPr/>
        </p:nvSpPr>
        <p:spPr>
          <a:xfrm flipH="false" flipV="false" rot="0">
            <a:off x="9144000" y="5318072"/>
            <a:ext cx="1424256" cy="1424256"/>
          </a:xfrm>
          <a:custGeom>
            <a:avLst/>
            <a:gdLst/>
            <a:ahLst/>
            <a:cxnLst/>
            <a:rect r="r" b="b" t="t" l="l"/>
            <a:pathLst>
              <a:path h="1424256" w="1424256">
                <a:moveTo>
                  <a:pt x="0" y="0"/>
                </a:moveTo>
                <a:lnTo>
                  <a:pt x="1424256" y="0"/>
                </a:lnTo>
                <a:lnTo>
                  <a:pt x="1424256" y="1424256"/>
                </a:lnTo>
                <a:lnTo>
                  <a:pt x="0" y="14242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2" id="12"/>
          <p:cNvSpPr txBox="true"/>
          <p:nvPr/>
        </p:nvSpPr>
        <p:spPr>
          <a:xfrm rot="0">
            <a:off x="9289058" y="5591284"/>
            <a:ext cx="1134140" cy="801632"/>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03</a:t>
            </a:r>
          </a:p>
        </p:txBody>
      </p:sp>
      <p:sp>
        <p:nvSpPr>
          <p:cNvPr name="Freeform 13" id="13"/>
          <p:cNvSpPr/>
          <p:nvPr/>
        </p:nvSpPr>
        <p:spPr>
          <a:xfrm flipH="false" flipV="false" rot="0">
            <a:off x="8618101" y="7094753"/>
            <a:ext cx="1424256" cy="1424256"/>
          </a:xfrm>
          <a:custGeom>
            <a:avLst/>
            <a:gdLst/>
            <a:ahLst/>
            <a:cxnLst/>
            <a:rect r="r" b="b" t="t" l="l"/>
            <a:pathLst>
              <a:path h="1424256" w="1424256">
                <a:moveTo>
                  <a:pt x="0" y="0"/>
                </a:moveTo>
                <a:lnTo>
                  <a:pt x="1424255" y="0"/>
                </a:lnTo>
                <a:lnTo>
                  <a:pt x="1424255" y="1424256"/>
                </a:lnTo>
                <a:lnTo>
                  <a:pt x="0" y="14242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14" id="14"/>
          <p:cNvSpPr txBox="true"/>
          <p:nvPr/>
        </p:nvSpPr>
        <p:spPr>
          <a:xfrm rot="0">
            <a:off x="8763159" y="7367965"/>
            <a:ext cx="1134140" cy="801556"/>
          </a:xfrm>
          <a:prstGeom prst="rect">
            <a:avLst/>
          </a:prstGeom>
        </p:spPr>
        <p:txBody>
          <a:bodyPr anchor="t" rtlCol="false" tIns="0" lIns="0" bIns="0" rIns="0">
            <a:spAutoFit/>
          </a:bodyPr>
          <a:lstStyle/>
          <a:p>
            <a:pPr algn="ctr" marL="0" indent="0" lvl="0">
              <a:lnSpc>
                <a:spcPts val="6697"/>
              </a:lnSpc>
              <a:spcBef>
                <a:spcPct val="0"/>
              </a:spcBef>
            </a:pPr>
            <a:r>
              <a:rPr lang="en-US" sz="4784">
                <a:solidFill>
                  <a:srgbClr val="FDFDFD"/>
                </a:solidFill>
                <a:latin typeface="Open Sans Extra Bold"/>
                <a:ea typeface="Open Sans Extra Bold"/>
                <a:cs typeface="Open Sans Extra Bold"/>
                <a:sym typeface="Open Sans Extra Bold"/>
              </a:rPr>
              <a:t>04</a:t>
            </a:r>
          </a:p>
        </p:txBody>
      </p:sp>
      <p:grpSp>
        <p:nvGrpSpPr>
          <p:cNvPr name="Group 15" id="15"/>
          <p:cNvGrpSpPr/>
          <p:nvPr/>
        </p:nvGrpSpPr>
        <p:grpSpPr>
          <a:xfrm rot="-6037775">
            <a:off x="-7734571" y="-2445901"/>
            <a:ext cx="15016989" cy="15178802"/>
            <a:chOff x="0" y="0"/>
            <a:chExt cx="804135" cy="812800"/>
          </a:xfrm>
        </p:grpSpPr>
        <p:sp>
          <p:nvSpPr>
            <p:cNvPr name="Freeform 16" id="16"/>
            <p:cNvSpPr/>
            <p:nvPr/>
          </p:nvSpPr>
          <p:spPr>
            <a:xfrm flipH="false" flipV="false" rot="0">
              <a:off x="0" y="0"/>
              <a:ext cx="804135" cy="812800"/>
            </a:xfrm>
            <a:custGeom>
              <a:avLst/>
              <a:gdLst/>
              <a:ahLst/>
              <a:cxnLst/>
              <a:rect r="r" b="b" t="t" l="l"/>
              <a:pathLst>
                <a:path h="812800" w="804135">
                  <a:moveTo>
                    <a:pt x="402068" y="0"/>
                  </a:moveTo>
                  <a:cubicBezTo>
                    <a:pt x="180012" y="0"/>
                    <a:pt x="0" y="181951"/>
                    <a:pt x="0" y="406400"/>
                  </a:cubicBezTo>
                  <a:cubicBezTo>
                    <a:pt x="0" y="630849"/>
                    <a:pt x="180012" y="812800"/>
                    <a:pt x="402068" y="812800"/>
                  </a:cubicBezTo>
                  <a:cubicBezTo>
                    <a:pt x="624123" y="812800"/>
                    <a:pt x="804135" y="630849"/>
                    <a:pt x="804135" y="406400"/>
                  </a:cubicBezTo>
                  <a:cubicBezTo>
                    <a:pt x="804135" y="181951"/>
                    <a:pt x="624123" y="0"/>
                    <a:pt x="402068" y="0"/>
                  </a:cubicBezTo>
                  <a:close/>
                </a:path>
              </a:pathLst>
            </a:custGeom>
            <a:solidFill>
              <a:srgbClr val="000000">
                <a:alpha val="0"/>
              </a:srgbClr>
            </a:solidFill>
            <a:ln w="38100" cap="sq">
              <a:solidFill>
                <a:srgbClr val="97BCE2"/>
              </a:solidFill>
              <a:prstDash val="solid"/>
              <a:miter/>
            </a:ln>
          </p:spPr>
        </p:sp>
        <p:sp>
          <p:nvSpPr>
            <p:cNvPr name="TextBox 17" id="17"/>
            <p:cNvSpPr txBox="true"/>
            <p:nvPr/>
          </p:nvSpPr>
          <p:spPr>
            <a:xfrm>
              <a:off x="75388" y="38100"/>
              <a:ext cx="65336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6716017" y="2524468"/>
            <a:ext cx="369624" cy="373607"/>
            <a:chOff x="0" y="0"/>
            <a:chExt cx="804135" cy="812800"/>
          </a:xfrm>
        </p:grpSpPr>
        <p:sp>
          <p:nvSpPr>
            <p:cNvPr name="Freeform 19" id="19"/>
            <p:cNvSpPr/>
            <p:nvPr/>
          </p:nvSpPr>
          <p:spPr>
            <a:xfrm flipH="false" flipV="false" rot="0">
              <a:off x="0" y="0"/>
              <a:ext cx="804135" cy="812800"/>
            </a:xfrm>
            <a:custGeom>
              <a:avLst/>
              <a:gdLst/>
              <a:ahLst/>
              <a:cxnLst/>
              <a:rect r="r" b="b" t="t" l="l"/>
              <a:pathLst>
                <a:path h="812800" w="804135">
                  <a:moveTo>
                    <a:pt x="402068" y="0"/>
                  </a:moveTo>
                  <a:cubicBezTo>
                    <a:pt x="180012" y="0"/>
                    <a:pt x="0" y="181951"/>
                    <a:pt x="0" y="406400"/>
                  </a:cubicBezTo>
                  <a:cubicBezTo>
                    <a:pt x="0" y="630849"/>
                    <a:pt x="180012" y="812800"/>
                    <a:pt x="402068" y="812800"/>
                  </a:cubicBezTo>
                  <a:cubicBezTo>
                    <a:pt x="624123" y="812800"/>
                    <a:pt x="804135" y="630849"/>
                    <a:pt x="804135" y="406400"/>
                  </a:cubicBezTo>
                  <a:cubicBezTo>
                    <a:pt x="804135" y="181951"/>
                    <a:pt x="624123" y="0"/>
                    <a:pt x="402068" y="0"/>
                  </a:cubicBezTo>
                  <a:close/>
                </a:path>
              </a:pathLst>
            </a:custGeom>
            <a:solidFill>
              <a:srgbClr val="FDFDFD"/>
            </a:solidFill>
            <a:ln w="38100" cap="sq">
              <a:solidFill>
                <a:srgbClr val="7986CB"/>
              </a:solidFill>
              <a:prstDash val="solid"/>
              <a:miter/>
            </a:ln>
          </p:spPr>
        </p:sp>
        <p:sp>
          <p:nvSpPr>
            <p:cNvPr name="TextBox 20" id="20"/>
            <p:cNvSpPr txBox="true"/>
            <p:nvPr/>
          </p:nvSpPr>
          <p:spPr>
            <a:xfrm>
              <a:off x="75388" y="28575"/>
              <a:ext cx="653360" cy="708025"/>
            </a:xfrm>
            <a:prstGeom prst="rect">
              <a:avLst/>
            </a:prstGeom>
          </p:spPr>
          <p:txBody>
            <a:bodyPr anchor="ctr" rtlCol="false" tIns="0" lIns="0" bIns="0" rIns="0"/>
            <a:lstStyle/>
            <a:p>
              <a:pPr algn="ctr">
                <a:lnSpc>
                  <a:spcPts val="3640"/>
                </a:lnSpc>
              </a:pPr>
            </a:p>
          </p:txBody>
        </p:sp>
      </p:grpSp>
      <p:grpSp>
        <p:nvGrpSpPr>
          <p:cNvPr name="Group 21" id="21"/>
          <p:cNvGrpSpPr/>
          <p:nvPr/>
        </p:nvGrpSpPr>
        <p:grpSpPr>
          <a:xfrm rot="0">
            <a:off x="7083146" y="4107751"/>
            <a:ext cx="369624" cy="373607"/>
            <a:chOff x="0" y="0"/>
            <a:chExt cx="804135" cy="812800"/>
          </a:xfrm>
        </p:grpSpPr>
        <p:sp>
          <p:nvSpPr>
            <p:cNvPr name="Freeform 22" id="22"/>
            <p:cNvSpPr/>
            <p:nvPr/>
          </p:nvSpPr>
          <p:spPr>
            <a:xfrm flipH="false" flipV="false" rot="0">
              <a:off x="0" y="0"/>
              <a:ext cx="804135" cy="812800"/>
            </a:xfrm>
            <a:custGeom>
              <a:avLst/>
              <a:gdLst/>
              <a:ahLst/>
              <a:cxnLst/>
              <a:rect r="r" b="b" t="t" l="l"/>
              <a:pathLst>
                <a:path h="812800" w="804135">
                  <a:moveTo>
                    <a:pt x="402068" y="0"/>
                  </a:moveTo>
                  <a:cubicBezTo>
                    <a:pt x="180012" y="0"/>
                    <a:pt x="0" y="181951"/>
                    <a:pt x="0" y="406400"/>
                  </a:cubicBezTo>
                  <a:cubicBezTo>
                    <a:pt x="0" y="630849"/>
                    <a:pt x="180012" y="812800"/>
                    <a:pt x="402068" y="812800"/>
                  </a:cubicBezTo>
                  <a:cubicBezTo>
                    <a:pt x="624123" y="812800"/>
                    <a:pt x="804135" y="630849"/>
                    <a:pt x="804135" y="406400"/>
                  </a:cubicBezTo>
                  <a:cubicBezTo>
                    <a:pt x="804135" y="181951"/>
                    <a:pt x="624123" y="0"/>
                    <a:pt x="402068" y="0"/>
                  </a:cubicBezTo>
                  <a:close/>
                </a:path>
              </a:pathLst>
            </a:custGeom>
            <a:solidFill>
              <a:srgbClr val="FDFDFD"/>
            </a:solidFill>
            <a:ln w="38100" cap="sq">
              <a:solidFill>
                <a:srgbClr val="7986CB"/>
              </a:solidFill>
              <a:prstDash val="solid"/>
              <a:miter/>
            </a:ln>
          </p:spPr>
        </p:sp>
        <p:sp>
          <p:nvSpPr>
            <p:cNvPr name="TextBox 23" id="23"/>
            <p:cNvSpPr txBox="true"/>
            <p:nvPr/>
          </p:nvSpPr>
          <p:spPr>
            <a:xfrm>
              <a:off x="75388" y="28575"/>
              <a:ext cx="653360" cy="708025"/>
            </a:xfrm>
            <a:prstGeom prst="rect">
              <a:avLst/>
            </a:prstGeom>
          </p:spPr>
          <p:txBody>
            <a:bodyPr anchor="ctr" rtlCol="false" tIns="0" lIns="0" bIns="0" rIns="0"/>
            <a:lstStyle/>
            <a:p>
              <a:pPr algn="ctr">
                <a:lnSpc>
                  <a:spcPts val="3640"/>
                </a:lnSpc>
              </a:pPr>
            </a:p>
          </p:txBody>
        </p:sp>
      </p:grpSp>
      <p:grpSp>
        <p:nvGrpSpPr>
          <p:cNvPr name="Group 24" id="24"/>
          <p:cNvGrpSpPr/>
          <p:nvPr/>
        </p:nvGrpSpPr>
        <p:grpSpPr>
          <a:xfrm rot="0">
            <a:off x="6716017" y="7330100"/>
            <a:ext cx="369624" cy="373607"/>
            <a:chOff x="0" y="0"/>
            <a:chExt cx="804135" cy="812800"/>
          </a:xfrm>
        </p:grpSpPr>
        <p:sp>
          <p:nvSpPr>
            <p:cNvPr name="Freeform 25" id="25"/>
            <p:cNvSpPr/>
            <p:nvPr/>
          </p:nvSpPr>
          <p:spPr>
            <a:xfrm flipH="false" flipV="false" rot="0">
              <a:off x="0" y="0"/>
              <a:ext cx="804135" cy="812800"/>
            </a:xfrm>
            <a:custGeom>
              <a:avLst/>
              <a:gdLst/>
              <a:ahLst/>
              <a:cxnLst/>
              <a:rect r="r" b="b" t="t" l="l"/>
              <a:pathLst>
                <a:path h="812800" w="804135">
                  <a:moveTo>
                    <a:pt x="402068" y="0"/>
                  </a:moveTo>
                  <a:cubicBezTo>
                    <a:pt x="180012" y="0"/>
                    <a:pt x="0" y="181951"/>
                    <a:pt x="0" y="406400"/>
                  </a:cubicBezTo>
                  <a:cubicBezTo>
                    <a:pt x="0" y="630849"/>
                    <a:pt x="180012" y="812800"/>
                    <a:pt x="402068" y="812800"/>
                  </a:cubicBezTo>
                  <a:cubicBezTo>
                    <a:pt x="624123" y="812800"/>
                    <a:pt x="804135" y="630849"/>
                    <a:pt x="804135" y="406400"/>
                  </a:cubicBezTo>
                  <a:cubicBezTo>
                    <a:pt x="804135" y="181951"/>
                    <a:pt x="624123" y="0"/>
                    <a:pt x="402068" y="0"/>
                  </a:cubicBezTo>
                  <a:close/>
                </a:path>
              </a:pathLst>
            </a:custGeom>
            <a:solidFill>
              <a:srgbClr val="FDFDFD"/>
            </a:solidFill>
            <a:ln w="38100" cap="sq">
              <a:solidFill>
                <a:srgbClr val="7986CB"/>
              </a:solidFill>
              <a:prstDash val="solid"/>
              <a:miter/>
            </a:ln>
          </p:spPr>
        </p:sp>
        <p:sp>
          <p:nvSpPr>
            <p:cNvPr name="TextBox 26" id="26"/>
            <p:cNvSpPr txBox="true"/>
            <p:nvPr/>
          </p:nvSpPr>
          <p:spPr>
            <a:xfrm>
              <a:off x="75388" y="28575"/>
              <a:ext cx="653360" cy="708025"/>
            </a:xfrm>
            <a:prstGeom prst="rect">
              <a:avLst/>
            </a:prstGeom>
          </p:spPr>
          <p:txBody>
            <a:bodyPr anchor="ctr" rtlCol="false" tIns="0" lIns="0" bIns="0" rIns="0"/>
            <a:lstStyle/>
            <a:p>
              <a:pPr algn="ctr">
                <a:lnSpc>
                  <a:spcPts val="3640"/>
                </a:lnSpc>
              </a:pPr>
            </a:p>
          </p:txBody>
        </p:sp>
      </p:grpSp>
      <p:grpSp>
        <p:nvGrpSpPr>
          <p:cNvPr name="Group 27" id="27"/>
          <p:cNvGrpSpPr/>
          <p:nvPr/>
        </p:nvGrpSpPr>
        <p:grpSpPr>
          <a:xfrm rot="0">
            <a:off x="7077356" y="5687742"/>
            <a:ext cx="369624" cy="373607"/>
            <a:chOff x="0" y="0"/>
            <a:chExt cx="804135" cy="812800"/>
          </a:xfrm>
        </p:grpSpPr>
        <p:sp>
          <p:nvSpPr>
            <p:cNvPr name="Freeform 28" id="28"/>
            <p:cNvSpPr/>
            <p:nvPr/>
          </p:nvSpPr>
          <p:spPr>
            <a:xfrm flipH="false" flipV="false" rot="0">
              <a:off x="0" y="0"/>
              <a:ext cx="804135" cy="812800"/>
            </a:xfrm>
            <a:custGeom>
              <a:avLst/>
              <a:gdLst/>
              <a:ahLst/>
              <a:cxnLst/>
              <a:rect r="r" b="b" t="t" l="l"/>
              <a:pathLst>
                <a:path h="812800" w="804135">
                  <a:moveTo>
                    <a:pt x="402068" y="0"/>
                  </a:moveTo>
                  <a:cubicBezTo>
                    <a:pt x="180012" y="0"/>
                    <a:pt x="0" y="181951"/>
                    <a:pt x="0" y="406400"/>
                  </a:cubicBezTo>
                  <a:cubicBezTo>
                    <a:pt x="0" y="630849"/>
                    <a:pt x="180012" y="812800"/>
                    <a:pt x="402068" y="812800"/>
                  </a:cubicBezTo>
                  <a:cubicBezTo>
                    <a:pt x="624123" y="812800"/>
                    <a:pt x="804135" y="630849"/>
                    <a:pt x="804135" y="406400"/>
                  </a:cubicBezTo>
                  <a:cubicBezTo>
                    <a:pt x="804135" y="181951"/>
                    <a:pt x="624123" y="0"/>
                    <a:pt x="402068" y="0"/>
                  </a:cubicBezTo>
                  <a:close/>
                </a:path>
              </a:pathLst>
            </a:custGeom>
            <a:solidFill>
              <a:srgbClr val="FDFDFD"/>
            </a:solidFill>
            <a:ln w="38100" cap="sq">
              <a:solidFill>
                <a:srgbClr val="7986CB"/>
              </a:solidFill>
              <a:prstDash val="solid"/>
              <a:miter/>
            </a:ln>
          </p:spPr>
        </p:sp>
        <p:sp>
          <p:nvSpPr>
            <p:cNvPr name="TextBox 29" id="29"/>
            <p:cNvSpPr txBox="true"/>
            <p:nvPr/>
          </p:nvSpPr>
          <p:spPr>
            <a:xfrm>
              <a:off x="75388" y="28575"/>
              <a:ext cx="653360" cy="708025"/>
            </a:xfrm>
            <a:prstGeom prst="rect">
              <a:avLst/>
            </a:prstGeom>
          </p:spPr>
          <p:txBody>
            <a:bodyPr anchor="ctr" rtlCol="false" tIns="0" lIns="0" bIns="0" rIns="0"/>
            <a:lstStyle/>
            <a:p>
              <a:pPr algn="ctr">
                <a:lnSpc>
                  <a:spcPts val="3640"/>
                </a:lnSpc>
              </a:pPr>
            </a:p>
          </p:txBody>
        </p:sp>
      </p:grpSp>
      <p:sp>
        <p:nvSpPr>
          <p:cNvPr name="TextBox 30" id="30"/>
          <p:cNvSpPr txBox="true"/>
          <p:nvPr/>
        </p:nvSpPr>
        <p:spPr>
          <a:xfrm rot="0">
            <a:off x="10688346" y="5921591"/>
            <a:ext cx="6013080" cy="935902"/>
          </a:xfrm>
          <a:prstGeom prst="rect">
            <a:avLst/>
          </a:prstGeom>
        </p:spPr>
        <p:txBody>
          <a:bodyPr anchor="t" rtlCol="false" tIns="0" lIns="0" bIns="0" rIns="0">
            <a:spAutoFit/>
          </a:bodyPr>
          <a:lstStyle/>
          <a:p>
            <a:pPr algn="just">
              <a:lnSpc>
                <a:spcPts val="2495"/>
              </a:lnSpc>
            </a:pPr>
            <a:r>
              <a:rPr lang="en-US" sz="1782" spc="-35">
                <a:solidFill>
                  <a:srgbClr val="191919"/>
                </a:solidFill>
                <a:latin typeface="Public Sans"/>
                <a:ea typeface="Public Sans"/>
                <a:cs typeface="Public Sans"/>
                <a:sym typeface="Public Sans"/>
              </a:rPr>
              <a:t>Exploring the integration of Edge AI and hybrid model combinations for faster, on-site processing in clinical settings.</a:t>
            </a:r>
          </a:p>
        </p:txBody>
      </p:sp>
      <p:sp>
        <p:nvSpPr>
          <p:cNvPr name="TextBox 31" id="31"/>
          <p:cNvSpPr txBox="true"/>
          <p:nvPr/>
        </p:nvSpPr>
        <p:spPr>
          <a:xfrm rot="0">
            <a:off x="10316229" y="7344261"/>
            <a:ext cx="6461953" cy="307186"/>
          </a:xfrm>
          <a:prstGeom prst="rect">
            <a:avLst/>
          </a:prstGeom>
        </p:spPr>
        <p:txBody>
          <a:bodyPr anchor="t" rtlCol="false" tIns="0" lIns="0" bIns="0" rIns="0">
            <a:spAutoFit/>
          </a:bodyPr>
          <a:lstStyle/>
          <a:p>
            <a:pPr algn="just">
              <a:lnSpc>
                <a:spcPts val="2495"/>
              </a:lnSpc>
            </a:pPr>
            <a:r>
              <a:rPr lang="en-US" b="true" sz="1782" spc="-35">
                <a:solidFill>
                  <a:srgbClr val="191919"/>
                </a:solidFill>
                <a:latin typeface="Public Sans Bold"/>
                <a:ea typeface="Public Sans Bold"/>
                <a:cs typeface="Public Sans Bold"/>
                <a:sym typeface="Public Sans Bold"/>
              </a:rPr>
              <a:t>Real-time Feedback Mechanism</a:t>
            </a:r>
          </a:p>
        </p:txBody>
      </p:sp>
      <p:sp>
        <p:nvSpPr>
          <p:cNvPr name="TextBox 32" id="32"/>
          <p:cNvSpPr txBox="true"/>
          <p:nvPr/>
        </p:nvSpPr>
        <p:spPr>
          <a:xfrm rot="0">
            <a:off x="10423198" y="2276532"/>
            <a:ext cx="6263122" cy="621544"/>
          </a:xfrm>
          <a:prstGeom prst="rect">
            <a:avLst/>
          </a:prstGeom>
        </p:spPr>
        <p:txBody>
          <a:bodyPr anchor="t" rtlCol="false" tIns="0" lIns="0" bIns="0" rIns="0">
            <a:spAutoFit/>
          </a:bodyPr>
          <a:lstStyle/>
          <a:p>
            <a:pPr algn="just">
              <a:lnSpc>
                <a:spcPts val="2495"/>
              </a:lnSpc>
            </a:pPr>
            <a:r>
              <a:rPr lang="en-US" sz="1782" spc="-35">
                <a:solidFill>
                  <a:srgbClr val="191919"/>
                </a:solidFill>
                <a:latin typeface="Public Sans"/>
                <a:ea typeface="Public Sans"/>
                <a:cs typeface="Public Sans"/>
                <a:sym typeface="Public Sans"/>
              </a:rPr>
              <a:t>Expanding the dataset with more diverse and larger image collections to improve model generalization.</a:t>
            </a:r>
          </a:p>
        </p:txBody>
      </p:sp>
      <p:sp>
        <p:nvSpPr>
          <p:cNvPr name="TextBox 33" id="33"/>
          <p:cNvSpPr txBox="true"/>
          <p:nvPr/>
        </p:nvSpPr>
        <p:spPr>
          <a:xfrm rot="0">
            <a:off x="10316229" y="7737172"/>
            <a:ext cx="6477059" cy="621544"/>
          </a:xfrm>
          <a:prstGeom prst="rect">
            <a:avLst/>
          </a:prstGeom>
        </p:spPr>
        <p:txBody>
          <a:bodyPr anchor="t" rtlCol="false" tIns="0" lIns="0" bIns="0" rIns="0">
            <a:spAutoFit/>
          </a:bodyPr>
          <a:lstStyle/>
          <a:p>
            <a:pPr algn="just">
              <a:lnSpc>
                <a:spcPts val="2495"/>
              </a:lnSpc>
            </a:pPr>
            <a:r>
              <a:rPr lang="en-US" sz="1782" spc="-35">
                <a:solidFill>
                  <a:srgbClr val="191919"/>
                </a:solidFill>
                <a:latin typeface="Public Sans"/>
                <a:ea typeface="Public Sans"/>
                <a:cs typeface="Public Sans"/>
                <a:sym typeface="Public Sans"/>
              </a:rPr>
              <a:t>Provide immediate feedback during diagnosis to assist healthcare providers in decision-making.</a:t>
            </a:r>
          </a:p>
        </p:txBody>
      </p:sp>
      <p:sp>
        <p:nvSpPr>
          <p:cNvPr name="TextBox 34" id="34"/>
          <p:cNvSpPr txBox="true"/>
          <p:nvPr/>
        </p:nvSpPr>
        <p:spPr>
          <a:xfrm rot="0">
            <a:off x="10703452" y="4099062"/>
            <a:ext cx="5997974" cy="621544"/>
          </a:xfrm>
          <a:prstGeom prst="rect">
            <a:avLst/>
          </a:prstGeom>
        </p:spPr>
        <p:txBody>
          <a:bodyPr anchor="t" rtlCol="false" tIns="0" lIns="0" bIns="0" rIns="0">
            <a:spAutoFit/>
          </a:bodyPr>
          <a:lstStyle/>
          <a:p>
            <a:pPr algn="just">
              <a:lnSpc>
                <a:spcPts val="2495"/>
              </a:lnSpc>
            </a:pPr>
            <a:r>
              <a:rPr lang="en-US" sz="1782" spc="-35">
                <a:solidFill>
                  <a:srgbClr val="191919"/>
                </a:solidFill>
                <a:latin typeface="Public Sans"/>
                <a:ea typeface="Public Sans"/>
                <a:cs typeface="Public Sans"/>
                <a:sym typeface="Public Sans"/>
              </a:rPr>
              <a:t>Integrating Generative AI and Self-Supervised Learning for improved feature extraction and model performance.</a:t>
            </a:r>
          </a:p>
        </p:txBody>
      </p:sp>
      <p:sp>
        <p:nvSpPr>
          <p:cNvPr name="TextBox 35" id="35"/>
          <p:cNvSpPr txBox="true"/>
          <p:nvPr/>
        </p:nvSpPr>
        <p:spPr>
          <a:xfrm rot="0">
            <a:off x="10423198" y="1883621"/>
            <a:ext cx="6461953" cy="307186"/>
          </a:xfrm>
          <a:prstGeom prst="rect">
            <a:avLst/>
          </a:prstGeom>
        </p:spPr>
        <p:txBody>
          <a:bodyPr anchor="t" rtlCol="false" tIns="0" lIns="0" bIns="0" rIns="0">
            <a:spAutoFit/>
          </a:bodyPr>
          <a:lstStyle/>
          <a:p>
            <a:pPr algn="just">
              <a:lnSpc>
                <a:spcPts val="2495"/>
              </a:lnSpc>
            </a:pPr>
            <a:r>
              <a:rPr lang="en-US" b="true" sz="1782" spc="-35">
                <a:solidFill>
                  <a:srgbClr val="191919"/>
                </a:solidFill>
                <a:latin typeface="Public Sans Bold"/>
                <a:ea typeface="Public Sans Bold"/>
                <a:cs typeface="Public Sans Bold"/>
                <a:sym typeface="Public Sans Bold"/>
              </a:rPr>
              <a:t>Broaden Dataset Coverage</a:t>
            </a:r>
          </a:p>
        </p:txBody>
      </p:sp>
      <p:sp>
        <p:nvSpPr>
          <p:cNvPr name="TextBox 36" id="36"/>
          <p:cNvSpPr txBox="true"/>
          <p:nvPr/>
        </p:nvSpPr>
        <p:spPr>
          <a:xfrm rot="0">
            <a:off x="10688346" y="5515115"/>
            <a:ext cx="6461953" cy="307186"/>
          </a:xfrm>
          <a:prstGeom prst="rect">
            <a:avLst/>
          </a:prstGeom>
        </p:spPr>
        <p:txBody>
          <a:bodyPr anchor="t" rtlCol="false" tIns="0" lIns="0" bIns="0" rIns="0">
            <a:spAutoFit/>
          </a:bodyPr>
          <a:lstStyle/>
          <a:p>
            <a:pPr algn="just">
              <a:lnSpc>
                <a:spcPts val="2495"/>
              </a:lnSpc>
            </a:pPr>
            <a:r>
              <a:rPr lang="en-US" b="true" sz="1782" spc="-35">
                <a:solidFill>
                  <a:srgbClr val="191919"/>
                </a:solidFill>
                <a:latin typeface="Public Sans Bold"/>
                <a:ea typeface="Public Sans Bold"/>
                <a:cs typeface="Public Sans Bold"/>
                <a:sym typeface="Public Sans Bold"/>
              </a:rPr>
              <a:t>Edge AI Integration &amp; Hybrid Model Implementation</a:t>
            </a:r>
          </a:p>
        </p:txBody>
      </p:sp>
      <p:sp>
        <p:nvSpPr>
          <p:cNvPr name="TextBox 37" id="37"/>
          <p:cNvSpPr txBox="true"/>
          <p:nvPr/>
        </p:nvSpPr>
        <p:spPr>
          <a:xfrm rot="0">
            <a:off x="17408293" y="9776586"/>
            <a:ext cx="610666" cy="285449"/>
          </a:xfrm>
          <a:prstGeom prst="rect">
            <a:avLst/>
          </a:prstGeom>
        </p:spPr>
        <p:txBody>
          <a:bodyPr anchor="t" rtlCol="false" tIns="0" lIns="0" bIns="0" rIns="0">
            <a:spAutoFit/>
          </a:bodyPr>
          <a:lstStyle/>
          <a:p>
            <a:pPr algn="ctr">
              <a:lnSpc>
                <a:spcPts val="2379"/>
              </a:lnSpc>
            </a:pPr>
            <a:r>
              <a:rPr lang="en-US" sz="1699">
                <a:solidFill>
                  <a:srgbClr val="000000"/>
                </a:solidFill>
                <a:latin typeface="Canva Sans"/>
                <a:ea typeface="Canva Sans"/>
                <a:cs typeface="Canva Sans"/>
                <a:sym typeface="Canva Sans"/>
              </a:rPr>
              <a:t>12</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089761" y="2020920"/>
            <a:ext cx="10428506" cy="890237"/>
          </a:xfrm>
          <a:prstGeom prst="rect">
            <a:avLst/>
          </a:prstGeom>
        </p:spPr>
        <p:txBody>
          <a:bodyPr anchor="t" rtlCol="false" tIns="0" lIns="0" bIns="0" rIns="0">
            <a:spAutoFit/>
          </a:bodyPr>
          <a:lstStyle/>
          <a:p>
            <a:pPr algn="ctr">
              <a:lnSpc>
                <a:spcPts val="5800"/>
              </a:lnSpc>
            </a:pPr>
            <a:r>
              <a:rPr lang="en-US" b="true" sz="5800">
                <a:solidFill>
                  <a:srgbClr val="000000"/>
                </a:solidFill>
                <a:latin typeface="Times New Roman MT Bold"/>
                <a:ea typeface="Times New Roman MT Bold"/>
                <a:cs typeface="Times New Roman MT Bold"/>
                <a:sym typeface="Times New Roman MT Bold"/>
              </a:rPr>
              <a:t>REFERENCES</a:t>
            </a:r>
          </a:p>
        </p:txBody>
      </p:sp>
      <p:sp>
        <p:nvSpPr>
          <p:cNvPr name="TextBox 3" id="3"/>
          <p:cNvSpPr txBox="true"/>
          <p:nvPr/>
        </p:nvSpPr>
        <p:spPr>
          <a:xfrm rot="0">
            <a:off x="850208" y="3391839"/>
            <a:ext cx="16622745" cy="667901"/>
          </a:xfrm>
          <a:prstGeom prst="rect">
            <a:avLst/>
          </a:prstGeom>
        </p:spPr>
        <p:txBody>
          <a:bodyPr anchor="t" rtlCol="false" tIns="0" lIns="0" bIns="0" rIns="0">
            <a:spAutoFit/>
          </a:bodyPr>
          <a:lstStyle/>
          <a:p>
            <a:pPr algn="just">
              <a:lnSpc>
                <a:spcPts val="2554"/>
              </a:lnSpc>
              <a:spcBef>
                <a:spcPct val="0"/>
              </a:spcBef>
            </a:pPr>
            <a:r>
              <a:rPr lang="en-US" sz="1824">
                <a:solidFill>
                  <a:srgbClr val="000000"/>
                </a:solidFill>
                <a:latin typeface="Times New Roman MT"/>
                <a:ea typeface="Times New Roman MT"/>
                <a:cs typeface="Times New Roman MT"/>
                <a:sym typeface="Times New Roman MT"/>
              </a:rPr>
              <a:t>‌[1] S. A. Suha and M. N. Islam, “An extended machine learning technique for poly-cystic ovary syndrome detection using ovary ultrasound image,” Scientific Reports, vol. 12, no. 1, pp. 1–16, Oct. 2022, doi: 10.1038/s41598-022-21724-0.</a:t>
            </a:r>
          </a:p>
        </p:txBody>
      </p:sp>
      <p:sp>
        <p:nvSpPr>
          <p:cNvPr name="TextBox 4" id="4"/>
          <p:cNvSpPr txBox="true"/>
          <p:nvPr/>
        </p:nvSpPr>
        <p:spPr>
          <a:xfrm rot="0">
            <a:off x="850208" y="4229320"/>
            <a:ext cx="16622745" cy="667901"/>
          </a:xfrm>
          <a:prstGeom prst="rect">
            <a:avLst/>
          </a:prstGeom>
        </p:spPr>
        <p:txBody>
          <a:bodyPr anchor="t" rtlCol="false" tIns="0" lIns="0" bIns="0" rIns="0">
            <a:spAutoFit/>
          </a:bodyPr>
          <a:lstStyle/>
          <a:p>
            <a:pPr algn="just">
              <a:lnSpc>
                <a:spcPts val="2554"/>
              </a:lnSpc>
              <a:spcBef>
                <a:spcPct val="0"/>
              </a:spcBef>
            </a:pPr>
            <a:r>
              <a:rPr lang="en-US" sz="1824">
                <a:solidFill>
                  <a:srgbClr val="000000"/>
                </a:solidFill>
                <a:latin typeface="Times New Roman MT"/>
                <a:ea typeface="Times New Roman MT"/>
                <a:cs typeface="Times New Roman MT"/>
                <a:sym typeface="Times New Roman MT"/>
              </a:rPr>
              <a:t>‌[2] H. Elmannai et al., “Polycystic Ovary Syndrome Detection Machine Learning Model Based on Optimized Feature Selection and Explainable Artificial Intelligence,” Diagnostics, vol. 13, no. 8, Apr. 2023, doi: 10.3390/DIAGNOSTICS13081506.</a:t>
            </a:r>
          </a:p>
        </p:txBody>
      </p:sp>
      <p:sp>
        <p:nvSpPr>
          <p:cNvPr name="TextBox 5" id="5"/>
          <p:cNvSpPr txBox="true"/>
          <p:nvPr/>
        </p:nvSpPr>
        <p:spPr>
          <a:xfrm rot="0">
            <a:off x="815047" y="5068670"/>
            <a:ext cx="16657906" cy="667901"/>
          </a:xfrm>
          <a:prstGeom prst="rect">
            <a:avLst/>
          </a:prstGeom>
        </p:spPr>
        <p:txBody>
          <a:bodyPr anchor="t" rtlCol="false" tIns="0" lIns="0" bIns="0" rIns="0">
            <a:spAutoFit/>
          </a:bodyPr>
          <a:lstStyle/>
          <a:p>
            <a:pPr algn="just">
              <a:lnSpc>
                <a:spcPts val="2554"/>
              </a:lnSpc>
              <a:spcBef>
                <a:spcPct val="0"/>
              </a:spcBef>
            </a:pPr>
            <a:r>
              <a:rPr lang="en-US" sz="1824">
                <a:solidFill>
                  <a:srgbClr val="000000"/>
                </a:solidFill>
                <a:latin typeface="Times New Roman MT"/>
                <a:ea typeface="Times New Roman MT"/>
                <a:cs typeface="Times New Roman MT"/>
                <a:sym typeface="Times New Roman MT"/>
              </a:rPr>
              <a:t>‌[3] J. Deng, W. Dong, R. Socher, L. J. Li, K. Li, and L. Fei-Fei, “Application of machine learning and artificial intelligence in the diagnosis and classification of polycystic ovarian syndrome: a systematic review,” Front Endocrinol (Lausanne), vol. 14, p. 1106625, Sep. 2023, doi: 10.3389/FENDO.2023.1106625/BIBTEX.</a:t>
            </a:r>
          </a:p>
        </p:txBody>
      </p:sp>
      <p:sp>
        <p:nvSpPr>
          <p:cNvPr name="TextBox 6" id="6"/>
          <p:cNvSpPr txBox="true"/>
          <p:nvPr/>
        </p:nvSpPr>
        <p:spPr>
          <a:xfrm rot="0">
            <a:off x="815047" y="5908021"/>
            <a:ext cx="16657906" cy="667901"/>
          </a:xfrm>
          <a:prstGeom prst="rect">
            <a:avLst/>
          </a:prstGeom>
        </p:spPr>
        <p:txBody>
          <a:bodyPr anchor="t" rtlCol="false" tIns="0" lIns="0" bIns="0" rIns="0">
            <a:spAutoFit/>
          </a:bodyPr>
          <a:lstStyle/>
          <a:p>
            <a:pPr algn="just">
              <a:lnSpc>
                <a:spcPts val="2554"/>
              </a:lnSpc>
              <a:spcBef>
                <a:spcPct val="0"/>
              </a:spcBef>
            </a:pPr>
            <a:r>
              <a:rPr lang="en-US" sz="1824">
                <a:solidFill>
                  <a:srgbClr val="000000"/>
                </a:solidFill>
                <a:latin typeface="Times New Roman MT"/>
                <a:ea typeface="Times New Roman MT"/>
                <a:cs typeface="Times New Roman MT"/>
                <a:sym typeface="Times New Roman MT"/>
              </a:rPr>
              <a:t>[4]A. Mandal, D. Saha, and M. Sarkar, “Follicle Segmentation Using K-Means Clustering from Ultrasound Image of Ovary,” Advances in Intelligent Systems and Com-</a:t>
            </a:r>
          </a:p>
          <a:p>
            <a:pPr algn="just">
              <a:lnSpc>
                <a:spcPts val="2554"/>
              </a:lnSpc>
              <a:spcBef>
                <a:spcPct val="0"/>
              </a:spcBef>
            </a:pPr>
            <a:r>
              <a:rPr lang="en-US" sz="1824">
                <a:solidFill>
                  <a:srgbClr val="000000"/>
                </a:solidFill>
                <a:latin typeface="Times New Roman MT"/>
                <a:ea typeface="Times New Roman MT"/>
                <a:cs typeface="Times New Roman MT"/>
                <a:sym typeface="Times New Roman MT"/>
              </a:rPr>
              <a:t>puting, vol. 1255, pp. 545–553, 2021, doi: 10.1007/978-981-15-7834-2 51.</a:t>
            </a:r>
          </a:p>
        </p:txBody>
      </p:sp>
      <p:sp>
        <p:nvSpPr>
          <p:cNvPr name="TextBox 7" id="7"/>
          <p:cNvSpPr txBox="true"/>
          <p:nvPr/>
        </p:nvSpPr>
        <p:spPr>
          <a:xfrm rot="0">
            <a:off x="815047" y="6747371"/>
            <a:ext cx="16657906" cy="667901"/>
          </a:xfrm>
          <a:prstGeom prst="rect">
            <a:avLst/>
          </a:prstGeom>
        </p:spPr>
        <p:txBody>
          <a:bodyPr anchor="t" rtlCol="false" tIns="0" lIns="0" bIns="0" rIns="0">
            <a:spAutoFit/>
          </a:bodyPr>
          <a:lstStyle/>
          <a:p>
            <a:pPr algn="just">
              <a:lnSpc>
                <a:spcPts val="2554"/>
              </a:lnSpc>
              <a:spcBef>
                <a:spcPct val="0"/>
              </a:spcBef>
            </a:pPr>
            <a:r>
              <a:rPr lang="en-US" sz="1824">
                <a:solidFill>
                  <a:srgbClr val="000000"/>
                </a:solidFill>
                <a:latin typeface="Times New Roman MT"/>
                <a:ea typeface="Times New Roman MT"/>
                <a:cs typeface="Times New Roman MT"/>
                <a:sym typeface="Times New Roman MT"/>
              </a:rPr>
              <a:t>‌[5] M. M. Rahman et al., “Empowering early detection: A web-based machine learning approach for PCOS prediction,” Inform Med Unlocked, vol. 47, p. 101500, Jan. 2024, doi: 10.1016/J.IMU.2024.101500.</a:t>
            </a:r>
          </a:p>
        </p:txBody>
      </p:sp>
      <p:sp>
        <p:nvSpPr>
          <p:cNvPr name="TextBox 8" id="8"/>
          <p:cNvSpPr txBox="true"/>
          <p:nvPr/>
        </p:nvSpPr>
        <p:spPr>
          <a:xfrm rot="0">
            <a:off x="17472953" y="9839890"/>
            <a:ext cx="550711" cy="285449"/>
          </a:xfrm>
          <a:prstGeom prst="rect">
            <a:avLst/>
          </a:prstGeom>
        </p:spPr>
        <p:txBody>
          <a:bodyPr anchor="t" rtlCol="false" tIns="0" lIns="0" bIns="0" rIns="0">
            <a:spAutoFit/>
          </a:bodyPr>
          <a:lstStyle/>
          <a:p>
            <a:pPr algn="ctr">
              <a:lnSpc>
                <a:spcPts val="2379"/>
              </a:lnSpc>
            </a:pPr>
            <a:r>
              <a:rPr lang="en-US" sz="1699">
                <a:solidFill>
                  <a:srgbClr val="000000"/>
                </a:solidFill>
                <a:latin typeface="Canva Sans"/>
                <a:ea typeface="Canva Sans"/>
                <a:cs typeface="Canva Sans"/>
                <a:sym typeface="Canva Sans"/>
              </a:rPr>
              <a:t>13</a:t>
            </a:r>
          </a:p>
        </p:txBody>
      </p:sp>
      <p:grpSp>
        <p:nvGrpSpPr>
          <p:cNvPr name="Group 9" id="9"/>
          <p:cNvGrpSpPr/>
          <p:nvPr/>
        </p:nvGrpSpPr>
        <p:grpSpPr>
          <a:xfrm rot="0">
            <a:off x="-266158" y="0"/>
            <a:ext cx="18554158" cy="2343725"/>
            <a:chOff x="0" y="0"/>
            <a:chExt cx="24738878" cy="3124966"/>
          </a:xfrm>
        </p:grpSpPr>
        <p:sp>
          <p:nvSpPr>
            <p:cNvPr name="Freeform 10" id="10"/>
            <p:cNvSpPr/>
            <p:nvPr/>
          </p:nvSpPr>
          <p:spPr>
            <a:xfrm flipH="false" flipV="false" rot="0">
              <a:off x="0" y="0"/>
              <a:ext cx="24738878" cy="1700798"/>
            </a:xfrm>
            <a:custGeom>
              <a:avLst/>
              <a:gdLst/>
              <a:ahLst/>
              <a:cxnLst/>
              <a:rect r="r" b="b" t="t" l="l"/>
              <a:pathLst>
                <a:path h="1700798" w="24738878">
                  <a:moveTo>
                    <a:pt x="0" y="0"/>
                  </a:moveTo>
                  <a:lnTo>
                    <a:pt x="24738878" y="0"/>
                  </a:lnTo>
                  <a:lnTo>
                    <a:pt x="24738878" y="1700798"/>
                  </a:lnTo>
                  <a:lnTo>
                    <a:pt x="0" y="1700798"/>
                  </a:lnTo>
                  <a:lnTo>
                    <a:pt x="0" y="0"/>
                  </a:lnTo>
                  <a:close/>
                </a:path>
              </a:pathLst>
            </a:custGeom>
            <a:blipFill>
              <a:blip r:embed="rId2"/>
              <a:stretch>
                <a:fillRect l="0" t="0" r="0" b="0"/>
              </a:stretch>
            </a:blipFill>
          </p:spPr>
        </p:sp>
        <p:sp>
          <p:nvSpPr>
            <p:cNvPr name="Freeform 11" id="11"/>
            <p:cNvSpPr/>
            <p:nvPr/>
          </p:nvSpPr>
          <p:spPr>
            <a:xfrm flipH="false" flipV="false" rot="0">
              <a:off x="354878" y="1700798"/>
              <a:ext cx="2996744" cy="1389979"/>
            </a:xfrm>
            <a:custGeom>
              <a:avLst/>
              <a:gdLst/>
              <a:ahLst/>
              <a:cxnLst/>
              <a:rect r="r" b="b" t="t" l="l"/>
              <a:pathLst>
                <a:path h="1389979" w="2996744">
                  <a:moveTo>
                    <a:pt x="0" y="0"/>
                  </a:moveTo>
                  <a:lnTo>
                    <a:pt x="2996744" y="0"/>
                  </a:lnTo>
                  <a:lnTo>
                    <a:pt x="2996744" y="1389979"/>
                  </a:lnTo>
                  <a:lnTo>
                    <a:pt x="0" y="1389979"/>
                  </a:lnTo>
                  <a:lnTo>
                    <a:pt x="0" y="0"/>
                  </a:lnTo>
                  <a:close/>
                </a:path>
              </a:pathLst>
            </a:custGeom>
            <a:blipFill>
              <a:blip r:embed="rId3"/>
              <a:stretch>
                <a:fillRect l="0" t="0" r="0" b="0"/>
              </a:stretch>
            </a:blipFill>
          </p:spPr>
        </p:sp>
        <p:sp>
          <p:nvSpPr>
            <p:cNvPr name="Freeform 12" id="12"/>
            <p:cNvSpPr/>
            <p:nvPr/>
          </p:nvSpPr>
          <p:spPr>
            <a:xfrm flipH="false" flipV="false" rot="0">
              <a:off x="20811419" y="1666609"/>
              <a:ext cx="3927459" cy="1458358"/>
            </a:xfrm>
            <a:custGeom>
              <a:avLst/>
              <a:gdLst/>
              <a:ahLst/>
              <a:cxnLst/>
              <a:rect r="r" b="b" t="t" l="l"/>
              <a:pathLst>
                <a:path h="1458358" w="3927459">
                  <a:moveTo>
                    <a:pt x="0" y="0"/>
                  </a:moveTo>
                  <a:lnTo>
                    <a:pt x="3927459" y="0"/>
                  </a:lnTo>
                  <a:lnTo>
                    <a:pt x="3927459" y="1458357"/>
                  </a:lnTo>
                  <a:lnTo>
                    <a:pt x="0" y="1458357"/>
                  </a:lnTo>
                  <a:lnTo>
                    <a:pt x="0" y="0"/>
                  </a:lnTo>
                  <a:close/>
                </a:path>
              </a:pathLst>
            </a:custGeom>
            <a:blipFill>
              <a:blip r:embed="rId4"/>
              <a:stretch>
                <a:fillRect l="0" t="0" r="0" b="0"/>
              </a:stretch>
            </a:blipFill>
          </p:spPr>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5376" y="0"/>
            <a:ext cx="13066628" cy="10287000"/>
          </a:xfrm>
          <a:custGeom>
            <a:avLst/>
            <a:gdLst/>
            <a:ahLst/>
            <a:cxnLst/>
            <a:rect r="r" b="b" t="t" l="l"/>
            <a:pathLst>
              <a:path h="10287000" w="13066628">
                <a:moveTo>
                  <a:pt x="0" y="0"/>
                </a:moveTo>
                <a:lnTo>
                  <a:pt x="13066628" y="0"/>
                </a:lnTo>
                <a:lnTo>
                  <a:pt x="13066628"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40442" y="9244516"/>
            <a:ext cx="2247558" cy="1042484"/>
          </a:xfrm>
          <a:custGeom>
            <a:avLst/>
            <a:gdLst/>
            <a:ahLst/>
            <a:cxnLst/>
            <a:rect r="r" b="b" t="t" l="l"/>
            <a:pathLst>
              <a:path h="1042484" w="2247558">
                <a:moveTo>
                  <a:pt x="0" y="0"/>
                </a:moveTo>
                <a:lnTo>
                  <a:pt x="2247558" y="0"/>
                </a:lnTo>
                <a:lnTo>
                  <a:pt x="2247558" y="1042484"/>
                </a:lnTo>
                <a:lnTo>
                  <a:pt x="0" y="1042484"/>
                </a:lnTo>
                <a:lnTo>
                  <a:pt x="0" y="0"/>
                </a:lnTo>
                <a:close/>
              </a:path>
            </a:pathLst>
          </a:custGeom>
          <a:blipFill>
            <a:blip r:embed="rId4"/>
            <a:stretch>
              <a:fillRect l="0" t="0" r="0" b="0"/>
            </a:stretch>
          </a:blipFill>
        </p:spPr>
      </p:sp>
      <p:sp>
        <p:nvSpPr>
          <p:cNvPr name="Freeform 4" id="4"/>
          <p:cNvSpPr/>
          <p:nvPr/>
        </p:nvSpPr>
        <p:spPr>
          <a:xfrm flipH="false" flipV="false" rot="0">
            <a:off x="0" y="9244516"/>
            <a:ext cx="2770360" cy="1028700"/>
          </a:xfrm>
          <a:custGeom>
            <a:avLst/>
            <a:gdLst/>
            <a:ahLst/>
            <a:cxnLst/>
            <a:rect r="r" b="b" t="t" l="l"/>
            <a:pathLst>
              <a:path h="1028700" w="2770360">
                <a:moveTo>
                  <a:pt x="0" y="0"/>
                </a:moveTo>
                <a:lnTo>
                  <a:pt x="2770360" y="0"/>
                </a:lnTo>
                <a:lnTo>
                  <a:pt x="2770360" y="1028700"/>
                </a:lnTo>
                <a:lnTo>
                  <a:pt x="0" y="1028700"/>
                </a:lnTo>
                <a:lnTo>
                  <a:pt x="0" y="0"/>
                </a:lnTo>
                <a:close/>
              </a:path>
            </a:pathLst>
          </a:custGeom>
          <a:blipFill>
            <a:blip r:embed="rId5"/>
            <a:stretch>
              <a:fillRect l="0" t="0" r="0" b="0"/>
            </a:stretch>
          </a:blipFill>
        </p:spPr>
      </p:sp>
      <p:sp>
        <p:nvSpPr>
          <p:cNvPr name="TextBox 5" id="5"/>
          <p:cNvSpPr txBox="true"/>
          <p:nvPr/>
        </p:nvSpPr>
        <p:spPr>
          <a:xfrm rot="0">
            <a:off x="8913602" y="5033797"/>
            <a:ext cx="8115300" cy="2066729"/>
          </a:xfrm>
          <a:prstGeom prst="rect">
            <a:avLst/>
          </a:prstGeom>
        </p:spPr>
        <p:txBody>
          <a:bodyPr anchor="t" rtlCol="false" tIns="0" lIns="0" bIns="0" rIns="0">
            <a:spAutoFit/>
          </a:bodyPr>
          <a:lstStyle/>
          <a:p>
            <a:pPr algn="l" marL="0" indent="0" lvl="0">
              <a:lnSpc>
                <a:spcPts val="16810"/>
              </a:lnSpc>
            </a:pPr>
            <a:r>
              <a:rPr lang="en-US" b="true" sz="12007" i="true">
                <a:solidFill>
                  <a:srgbClr val="4E6E81"/>
                </a:solidFill>
                <a:latin typeface="Cormorant Garamond Bold Italics"/>
                <a:ea typeface="Cormorant Garamond Bold Italics"/>
                <a:cs typeface="Cormorant Garamond Bold Italics"/>
                <a:sym typeface="Cormorant Garamond Bold Italics"/>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67835" y="2375586"/>
            <a:ext cx="6514909" cy="1384339"/>
            <a:chOff x="0" y="0"/>
            <a:chExt cx="1469712" cy="312296"/>
          </a:xfrm>
        </p:grpSpPr>
        <p:sp>
          <p:nvSpPr>
            <p:cNvPr name="Freeform 3" id="3"/>
            <p:cNvSpPr/>
            <p:nvPr/>
          </p:nvSpPr>
          <p:spPr>
            <a:xfrm flipH="false" flipV="false" rot="0">
              <a:off x="0" y="0"/>
              <a:ext cx="1469712" cy="312296"/>
            </a:xfrm>
            <a:custGeom>
              <a:avLst/>
              <a:gdLst/>
              <a:ahLst/>
              <a:cxnLst/>
              <a:rect r="r" b="b" t="t" l="l"/>
              <a:pathLst>
                <a:path h="312296" w="1469712">
                  <a:moveTo>
                    <a:pt x="0" y="0"/>
                  </a:moveTo>
                  <a:lnTo>
                    <a:pt x="1469712" y="0"/>
                  </a:lnTo>
                  <a:lnTo>
                    <a:pt x="1469712" y="312296"/>
                  </a:lnTo>
                  <a:lnTo>
                    <a:pt x="0" y="312296"/>
                  </a:lnTo>
                  <a:close/>
                </a:path>
              </a:pathLst>
            </a:custGeom>
            <a:solidFill>
              <a:srgbClr val="EEF7FD"/>
            </a:solidFill>
          </p:spPr>
        </p:sp>
        <p:sp>
          <p:nvSpPr>
            <p:cNvPr name="TextBox 4" id="4"/>
            <p:cNvSpPr txBox="true"/>
            <p:nvPr/>
          </p:nvSpPr>
          <p:spPr>
            <a:xfrm>
              <a:off x="0" y="142875"/>
              <a:ext cx="1469712" cy="169421"/>
            </a:xfrm>
            <a:prstGeom prst="rect">
              <a:avLst/>
            </a:prstGeom>
          </p:spPr>
          <p:txBody>
            <a:bodyPr anchor="ctr" rtlCol="false" tIns="50800" lIns="50800" bIns="50800" rIns="50800"/>
            <a:lstStyle/>
            <a:p>
              <a:pPr algn="ctr">
                <a:lnSpc>
                  <a:spcPts val="1499"/>
                </a:lnSpc>
              </a:pPr>
              <a:r>
                <a:rPr lang="en-US" b="true" sz="2999">
                  <a:solidFill>
                    <a:srgbClr val="000000"/>
                  </a:solidFill>
                  <a:latin typeface="Times New Roman MT Bold"/>
                  <a:ea typeface="Times New Roman MT Bold"/>
                  <a:cs typeface="Times New Roman MT Bold"/>
                  <a:sym typeface="Times New Roman MT Bold"/>
                </a:rPr>
                <a:t>  Introduction</a:t>
              </a:r>
            </a:p>
          </p:txBody>
        </p:sp>
      </p:grpSp>
      <p:grpSp>
        <p:nvGrpSpPr>
          <p:cNvPr name="Group 5" id="5"/>
          <p:cNvGrpSpPr/>
          <p:nvPr/>
        </p:nvGrpSpPr>
        <p:grpSpPr>
          <a:xfrm rot="0">
            <a:off x="10744391" y="7890939"/>
            <a:ext cx="6514909" cy="1384339"/>
            <a:chOff x="0" y="0"/>
            <a:chExt cx="1469712" cy="312296"/>
          </a:xfrm>
        </p:grpSpPr>
        <p:sp>
          <p:nvSpPr>
            <p:cNvPr name="Freeform 6" id="6"/>
            <p:cNvSpPr/>
            <p:nvPr/>
          </p:nvSpPr>
          <p:spPr>
            <a:xfrm flipH="false" flipV="false" rot="0">
              <a:off x="0" y="0"/>
              <a:ext cx="1469712" cy="312296"/>
            </a:xfrm>
            <a:custGeom>
              <a:avLst/>
              <a:gdLst/>
              <a:ahLst/>
              <a:cxnLst/>
              <a:rect r="r" b="b" t="t" l="l"/>
              <a:pathLst>
                <a:path h="312296" w="1469712">
                  <a:moveTo>
                    <a:pt x="0" y="0"/>
                  </a:moveTo>
                  <a:lnTo>
                    <a:pt x="1469712" y="0"/>
                  </a:lnTo>
                  <a:lnTo>
                    <a:pt x="1469712" y="312296"/>
                  </a:lnTo>
                  <a:lnTo>
                    <a:pt x="0" y="312296"/>
                  </a:lnTo>
                  <a:close/>
                </a:path>
              </a:pathLst>
            </a:custGeom>
            <a:solidFill>
              <a:srgbClr val="EEF7FD"/>
            </a:solidFill>
          </p:spPr>
        </p:sp>
        <p:sp>
          <p:nvSpPr>
            <p:cNvPr name="TextBox 7" id="7"/>
            <p:cNvSpPr txBox="true"/>
            <p:nvPr/>
          </p:nvSpPr>
          <p:spPr>
            <a:xfrm>
              <a:off x="0" y="142875"/>
              <a:ext cx="1469712" cy="169421"/>
            </a:xfrm>
            <a:prstGeom prst="rect">
              <a:avLst/>
            </a:prstGeom>
          </p:spPr>
          <p:txBody>
            <a:bodyPr anchor="ctr" rtlCol="false" tIns="50800" lIns="50800" bIns="50800" rIns="50800"/>
            <a:lstStyle/>
            <a:p>
              <a:pPr algn="ctr">
                <a:lnSpc>
                  <a:spcPts val="1499"/>
                </a:lnSpc>
              </a:pPr>
              <a:r>
                <a:rPr lang="en-US" b="true" sz="2999">
                  <a:solidFill>
                    <a:srgbClr val="000000"/>
                  </a:solidFill>
                  <a:latin typeface="Times New Roman MT Bold"/>
                  <a:ea typeface="Times New Roman MT Bold"/>
                  <a:cs typeface="Times New Roman MT Bold"/>
                  <a:sym typeface="Times New Roman MT Bold"/>
                </a:rPr>
                <a:t>          </a:t>
              </a:r>
              <a:r>
                <a:rPr lang="en-US" b="true" sz="2999">
                  <a:solidFill>
                    <a:srgbClr val="000000"/>
                  </a:solidFill>
                  <a:latin typeface="Times New Roman MT Bold"/>
                  <a:ea typeface="Times New Roman MT Bold"/>
                  <a:cs typeface="Times New Roman MT Bold"/>
                  <a:sym typeface="Times New Roman MT Bold"/>
                </a:rPr>
                <a:t>Conclusion &amp; Future Works</a:t>
              </a:r>
            </a:p>
          </p:txBody>
        </p:sp>
      </p:grpSp>
      <p:grpSp>
        <p:nvGrpSpPr>
          <p:cNvPr name="Group 8" id="8"/>
          <p:cNvGrpSpPr/>
          <p:nvPr/>
        </p:nvGrpSpPr>
        <p:grpSpPr>
          <a:xfrm rot="0">
            <a:off x="1867835" y="4279849"/>
            <a:ext cx="6514909" cy="1384339"/>
            <a:chOff x="0" y="0"/>
            <a:chExt cx="1469712" cy="312296"/>
          </a:xfrm>
        </p:grpSpPr>
        <p:sp>
          <p:nvSpPr>
            <p:cNvPr name="Freeform 9" id="9"/>
            <p:cNvSpPr/>
            <p:nvPr/>
          </p:nvSpPr>
          <p:spPr>
            <a:xfrm flipH="false" flipV="false" rot="0">
              <a:off x="0" y="0"/>
              <a:ext cx="1469712" cy="312296"/>
            </a:xfrm>
            <a:custGeom>
              <a:avLst/>
              <a:gdLst/>
              <a:ahLst/>
              <a:cxnLst/>
              <a:rect r="r" b="b" t="t" l="l"/>
              <a:pathLst>
                <a:path h="312296" w="1469712">
                  <a:moveTo>
                    <a:pt x="0" y="0"/>
                  </a:moveTo>
                  <a:lnTo>
                    <a:pt x="1469712" y="0"/>
                  </a:lnTo>
                  <a:lnTo>
                    <a:pt x="1469712" y="312296"/>
                  </a:lnTo>
                  <a:lnTo>
                    <a:pt x="0" y="312296"/>
                  </a:lnTo>
                  <a:close/>
                </a:path>
              </a:pathLst>
            </a:custGeom>
            <a:solidFill>
              <a:srgbClr val="C6E9FF"/>
            </a:solidFill>
          </p:spPr>
        </p:sp>
        <p:sp>
          <p:nvSpPr>
            <p:cNvPr name="TextBox 10" id="10"/>
            <p:cNvSpPr txBox="true"/>
            <p:nvPr/>
          </p:nvSpPr>
          <p:spPr>
            <a:xfrm>
              <a:off x="0" y="142875"/>
              <a:ext cx="1469712" cy="169421"/>
            </a:xfrm>
            <a:prstGeom prst="rect">
              <a:avLst/>
            </a:prstGeom>
          </p:spPr>
          <p:txBody>
            <a:bodyPr anchor="ctr" rtlCol="false" tIns="50800" lIns="50800" bIns="50800" rIns="50800"/>
            <a:lstStyle/>
            <a:p>
              <a:pPr algn="ctr">
                <a:lnSpc>
                  <a:spcPts val="1499"/>
                </a:lnSpc>
              </a:pPr>
              <a:r>
                <a:rPr lang="en-US" b="true" sz="2999">
                  <a:solidFill>
                    <a:srgbClr val="000000"/>
                  </a:solidFill>
                  <a:latin typeface="Times New Roman MT Bold"/>
                  <a:ea typeface="Times New Roman MT Bold"/>
                  <a:cs typeface="Times New Roman MT Bold"/>
                  <a:sym typeface="Times New Roman MT Bold"/>
                </a:rPr>
                <a:t> Motivation</a:t>
              </a:r>
            </a:p>
          </p:txBody>
        </p:sp>
      </p:grpSp>
      <p:grpSp>
        <p:nvGrpSpPr>
          <p:cNvPr name="Group 11" id="11"/>
          <p:cNvGrpSpPr/>
          <p:nvPr/>
        </p:nvGrpSpPr>
        <p:grpSpPr>
          <a:xfrm rot="0">
            <a:off x="1867835" y="6186840"/>
            <a:ext cx="6514909" cy="1384339"/>
            <a:chOff x="0" y="0"/>
            <a:chExt cx="1469712" cy="312296"/>
          </a:xfrm>
        </p:grpSpPr>
        <p:sp>
          <p:nvSpPr>
            <p:cNvPr name="Freeform 12" id="12"/>
            <p:cNvSpPr/>
            <p:nvPr/>
          </p:nvSpPr>
          <p:spPr>
            <a:xfrm flipH="false" flipV="false" rot="0">
              <a:off x="0" y="0"/>
              <a:ext cx="1469712" cy="312296"/>
            </a:xfrm>
            <a:custGeom>
              <a:avLst/>
              <a:gdLst/>
              <a:ahLst/>
              <a:cxnLst/>
              <a:rect r="r" b="b" t="t" l="l"/>
              <a:pathLst>
                <a:path h="312296" w="1469712">
                  <a:moveTo>
                    <a:pt x="0" y="0"/>
                  </a:moveTo>
                  <a:lnTo>
                    <a:pt x="1469712" y="0"/>
                  </a:lnTo>
                  <a:lnTo>
                    <a:pt x="1469712" y="312296"/>
                  </a:lnTo>
                  <a:lnTo>
                    <a:pt x="0" y="312296"/>
                  </a:lnTo>
                  <a:close/>
                </a:path>
              </a:pathLst>
            </a:custGeom>
            <a:solidFill>
              <a:srgbClr val="A1D3EF"/>
            </a:solidFill>
          </p:spPr>
        </p:sp>
        <p:sp>
          <p:nvSpPr>
            <p:cNvPr name="TextBox 13" id="13"/>
            <p:cNvSpPr txBox="true"/>
            <p:nvPr/>
          </p:nvSpPr>
          <p:spPr>
            <a:xfrm>
              <a:off x="0" y="142875"/>
              <a:ext cx="1469712" cy="169421"/>
            </a:xfrm>
            <a:prstGeom prst="rect">
              <a:avLst/>
            </a:prstGeom>
          </p:spPr>
          <p:txBody>
            <a:bodyPr anchor="ctr" rtlCol="false" tIns="50800" lIns="50800" bIns="50800" rIns="50800"/>
            <a:lstStyle/>
            <a:p>
              <a:pPr algn="ctr">
                <a:lnSpc>
                  <a:spcPts val="1499"/>
                </a:lnSpc>
              </a:pPr>
              <a:r>
                <a:rPr lang="en-US" sz="2999" b="true">
                  <a:solidFill>
                    <a:srgbClr val="000000"/>
                  </a:solidFill>
                  <a:latin typeface="Times New Roman MT Bold"/>
                  <a:ea typeface="Times New Roman MT Bold"/>
                  <a:cs typeface="Times New Roman MT Bold"/>
                  <a:sym typeface="Times New Roman MT Bold"/>
                </a:rPr>
                <a:t> </a:t>
              </a:r>
            </a:p>
            <a:p>
              <a:pPr algn="ctr">
                <a:lnSpc>
                  <a:spcPts val="1499"/>
                </a:lnSpc>
              </a:pPr>
              <a:r>
                <a:rPr lang="en-US" sz="2999" b="true">
                  <a:solidFill>
                    <a:srgbClr val="000000"/>
                  </a:solidFill>
                  <a:latin typeface="Times New Roman MT Bold"/>
                  <a:ea typeface="Times New Roman MT Bold"/>
                  <a:cs typeface="Times New Roman MT Bold"/>
                  <a:sym typeface="Times New Roman MT Bold"/>
                </a:rPr>
                <a:t>        Literature Review</a:t>
              </a:r>
            </a:p>
            <a:p>
              <a:pPr algn="ctr">
                <a:lnSpc>
                  <a:spcPts val="1499"/>
                </a:lnSpc>
              </a:pPr>
            </a:p>
          </p:txBody>
        </p:sp>
      </p:grpSp>
      <p:grpSp>
        <p:nvGrpSpPr>
          <p:cNvPr name="Group 14" id="14"/>
          <p:cNvGrpSpPr/>
          <p:nvPr/>
        </p:nvGrpSpPr>
        <p:grpSpPr>
          <a:xfrm rot="0">
            <a:off x="1867835" y="8032967"/>
            <a:ext cx="6514909" cy="1384339"/>
            <a:chOff x="0" y="0"/>
            <a:chExt cx="1469712" cy="312296"/>
          </a:xfrm>
        </p:grpSpPr>
        <p:sp>
          <p:nvSpPr>
            <p:cNvPr name="Freeform 15" id="15"/>
            <p:cNvSpPr/>
            <p:nvPr/>
          </p:nvSpPr>
          <p:spPr>
            <a:xfrm flipH="false" flipV="false" rot="0">
              <a:off x="0" y="0"/>
              <a:ext cx="1469712" cy="312296"/>
            </a:xfrm>
            <a:custGeom>
              <a:avLst/>
              <a:gdLst/>
              <a:ahLst/>
              <a:cxnLst/>
              <a:rect r="r" b="b" t="t" l="l"/>
              <a:pathLst>
                <a:path h="312296" w="1469712">
                  <a:moveTo>
                    <a:pt x="0" y="0"/>
                  </a:moveTo>
                  <a:lnTo>
                    <a:pt x="1469712" y="0"/>
                  </a:lnTo>
                  <a:lnTo>
                    <a:pt x="1469712" y="312296"/>
                  </a:lnTo>
                  <a:lnTo>
                    <a:pt x="0" y="312296"/>
                  </a:lnTo>
                  <a:close/>
                </a:path>
              </a:pathLst>
            </a:custGeom>
            <a:solidFill>
              <a:srgbClr val="91C8EA"/>
            </a:solidFill>
          </p:spPr>
        </p:sp>
        <p:sp>
          <p:nvSpPr>
            <p:cNvPr name="TextBox 16" id="16"/>
            <p:cNvSpPr txBox="true"/>
            <p:nvPr/>
          </p:nvSpPr>
          <p:spPr>
            <a:xfrm>
              <a:off x="0" y="142875"/>
              <a:ext cx="1469712" cy="169421"/>
            </a:xfrm>
            <a:prstGeom prst="rect">
              <a:avLst/>
            </a:prstGeom>
          </p:spPr>
          <p:txBody>
            <a:bodyPr anchor="ctr" rtlCol="false" tIns="50800" lIns="50800" bIns="50800" rIns="50800"/>
            <a:lstStyle/>
            <a:p>
              <a:pPr algn="ctr">
                <a:lnSpc>
                  <a:spcPts val="1499"/>
                </a:lnSpc>
              </a:pPr>
              <a:r>
                <a:rPr lang="en-US" b="true" sz="2999">
                  <a:solidFill>
                    <a:srgbClr val="000000"/>
                  </a:solidFill>
                  <a:latin typeface="Times New Roman MT Bold"/>
                  <a:ea typeface="Times New Roman MT Bold"/>
                  <a:cs typeface="Times New Roman MT Bold"/>
                  <a:sym typeface="Times New Roman MT Bold"/>
                </a:rPr>
                <a:t>      Methodology </a:t>
              </a:r>
            </a:p>
          </p:txBody>
        </p:sp>
      </p:grpSp>
      <p:grpSp>
        <p:nvGrpSpPr>
          <p:cNvPr name="Group 17" id="17"/>
          <p:cNvGrpSpPr/>
          <p:nvPr/>
        </p:nvGrpSpPr>
        <p:grpSpPr>
          <a:xfrm rot="0">
            <a:off x="10744391" y="6006189"/>
            <a:ext cx="6514909" cy="1384339"/>
            <a:chOff x="0" y="0"/>
            <a:chExt cx="1469712" cy="312296"/>
          </a:xfrm>
        </p:grpSpPr>
        <p:sp>
          <p:nvSpPr>
            <p:cNvPr name="Freeform 18" id="18"/>
            <p:cNvSpPr/>
            <p:nvPr/>
          </p:nvSpPr>
          <p:spPr>
            <a:xfrm flipH="false" flipV="false" rot="0">
              <a:off x="0" y="0"/>
              <a:ext cx="1469712" cy="312296"/>
            </a:xfrm>
            <a:custGeom>
              <a:avLst/>
              <a:gdLst/>
              <a:ahLst/>
              <a:cxnLst/>
              <a:rect r="r" b="b" t="t" l="l"/>
              <a:pathLst>
                <a:path h="312296" w="1469712">
                  <a:moveTo>
                    <a:pt x="0" y="0"/>
                  </a:moveTo>
                  <a:lnTo>
                    <a:pt x="1469712" y="0"/>
                  </a:lnTo>
                  <a:lnTo>
                    <a:pt x="1469712" y="312296"/>
                  </a:lnTo>
                  <a:lnTo>
                    <a:pt x="0" y="312296"/>
                  </a:lnTo>
                  <a:close/>
                </a:path>
              </a:pathLst>
            </a:custGeom>
            <a:solidFill>
              <a:srgbClr val="C6E9FF"/>
            </a:solidFill>
          </p:spPr>
        </p:sp>
        <p:sp>
          <p:nvSpPr>
            <p:cNvPr name="TextBox 19" id="19"/>
            <p:cNvSpPr txBox="true"/>
            <p:nvPr/>
          </p:nvSpPr>
          <p:spPr>
            <a:xfrm>
              <a:off x="0" y="142875"/>
              <a:ext cx="1469712" cy="169421"/>
            </a:xfrm>
            <a:prstGeom prst="rect">
              <a:avLst/>
            </a:prstGeom>
          </p:spPr>
          <p:txBody>
            <a:bodyPr anchor="ctr" rtlCol="false" tIns="50800" lIns="50800" bIns="50800" rIns="50800"/>
            <a:lstStyle/>
            <a:p>
              <a:pPr algn="ctr">
                <a:lnSpc>
                  <a:spcPts val="1499"/>
                </a:lnSpc>
              </a:pPr>
              <a:r>
                <a:rPr lang="en-US" b="true" sz="2999">
                  <a:solidFill>
                    <a:srgbClr val="000000"/>
                  </a:solidFill>
                  <a:latin typeface="Times New Roman MT Bold"/>
                  <a:ea typeface="Times New Roman MT Bold"/>
                  <a:cs typeface="Times New Roman MT Bold"/>
                  <a:sym typeface="Times New Roman MT Bold"/>
                </a:rPr>
                <a:t>            Model Architecture &amp; Results</a:t>
              </a:r>
            </a:p>
          </p:txBody>
        </p:sp>
      </p:grpSp>
      <p:grpSp>
        <p:nvGrpSpPr>
          <p:cNvPr name="Group 20" id="20"/>
          <p:cNvGrpSpPr/>
          <p:nvPr/>
        </p:nvGrpSpPr>
        <p:grpSpPr>
          <a:xfrm rot="0">
            <a:off x="10744391" y="4121438"/>
            <a:ext cx="6514909" cy="1384339"/>
            <a:chOff x="0" y="0"/>
            <a:chExt cx="1469712" cy="312296"/>
          </a:xfrm>
        </p:grpSpPr>
        <p:sp>
          <p:nvSpPr>
            <p:cNvPr name="Freeform 21" id="21"/>
            <p:cNvSpPr/>
            <p:nvPr/>
          </p:nvSpPr>
          <p:spPr>
            <a:xfrm flipH="false" flipV="false" rot="0">
              <a:off x="0" y="0"/>
              <a:ext cx="1469712" cy="312296"/>
            </a:xfrm>
            <a:custGeom>
              <a:avLst/>
              <a:gdLst/>
              <a:ahLst/>
              <a:cxnLst/>
              <a:rect r="r" b="b" t="t" l="l"/>
              <a:pathLst>
                <a:path h="312296" w="1469712">
                  <a:moveTo>
                    <a:pt x="0" y="0"/>
                  </a:moveTo>
                  <a:lnTo>
                    <a:pt x="1469712" y="0"/>
                  </a:lnTo>
                  <a:lnTo>
                    <a:pt x="1469712" y="312296"/>
                  </a:lnTo>
                  <a:lnTo>
                    <a:pt x="0" y="312296"/>
                  </a:lnTo>
                  <a:close/>
                </a:path>
              </a:pathLst>
            </a:custGeom>
            <a:solidFill>
              <a:srgbClr val="A1D3EF"/>
            </a:solidFill>
          </p:spPr>
        </p:sp>
        <p:sp>
          <p:nvSpPr>
            <p:cNvPr name="TextBox 22" id="22"/>
            <p:cNvSpPr txBox="true"/>
            <p:nvPr/>
          </p:nvSpPr>
          <p:spPr>
            <a:xfrm>
              <a:off x="0" y="142875"/>
              <a:ext cx="1469712" cy="169421"/>
            </a:xfrm>
            <a:prstGeom prst="rect">
              <a:avLst/>
            </a:prstGeom>
          </p:spPr>
          <p:txBody>
            <a:bodyPr anchor="ctr" rtlCol="false" tIns="50800" lIns="50800" bIns="50800" rIns="50800"/>
            <a:lstStyle/>
            <a:p>
              <a:pPr algn="ctr">
                <a:lnSpc>
                  <a:spcPts val="1499"/>
                </a:lnSpc>
              </a:pPr>
              <a:r>
                <a:rPr lang="en-US" sz="2999" b="true">
                  <a:solidFill>
                    <a:srgbClr val="000000"/>
                  </a:solidFill>
                  <a:latin typeface="Times New Roman MT Bold"/>
                  <a:ea typeface="Times New Roman MT Bold"/>
                  <a:cs typeface="Times New Roman MT Bold"/>
                  <a:sym typeface="Times New Roman MT Bold"/>
                </a:rPr>
                <a:t>   Training Parameters</a:t>
              </a:r>
            </a:p>
            <a:p>
              <a:pPr algn="ctr">
                <a:lnSpc>
                  <a:spcPts val="1499"/>
                </a:lnSpc>
              </a:pPr>
            </a:p>
          </p:txBody>
        </p:sp>
      </p:grpSp>
      <p:grpSp>
        <p:nvGrpSpPr>
          <p:cNvPr name="Group 23" id="23"/>
          <p:cNvGrpSpPr/>
          <p:nvPr/>
        </p:nvGrpSpPr>
        <p:grpSpPr>
          <a:xfrm rot="0">
            <a:off x="10744391" y="2375586"/>
            <a:ext cx="6514909" cy="1384339"/>
            <a:chOff x="0" y="0"/>
            <a:chExt cx="1469712" cy="312296"/>
          </a:xfrm>
        </p:grpSpPr>
        <p:sp>
          <p:nvSpPr>
            <p:cNvPr name="Freeform 24" id="24"/>
            <p:cNvSpPr/>
            <p:nvPr/>
          </p:nvSpPr>
          <p:spPr>
            <a:xfrm flipH="false" flipV="false" rot="0">
              <a:off x="0" y="0"/>
              <a:ext cx="1469712" cy="312296"/>
            </a:xfrm>
            <a:custGeom>
              <a:avLst/>
              <a:gdLst/>
              <a:ahLst/>
              <a:cxnLst/>
              <a:rect r="r" b="b" t="t" l="l"/>
              <a:pathLst>
                <a:path h="312296" w="1469712">
                  <a:moveTo>
                    <a:pt x="0" y="0"/>
                  </a:moveTo>
                  <a:lnTo>
                    <a:pt x="1469712" y="0"/>
                  </a:lnTo>
                  <a:lnTo>
                    <a:pt x="1469712" y="312296"/>
                  </a:lnTo>
                  <a:lnTo>
                    <a:pt x="0" y="312296"/>
                  </a:lnTo>
                  <a:close/>
                </a:path>
              </a:pathLst>
            </a:custGeom>
            <a:solidFill>
              <a:srgbClr val="91C8EA"/>
            </a:solidFill>
          </p:spPr>
        </p:sp>
        <p:sp>
          <p:nvSpPr>
            <p:cNvPr name="TextBox 25" id="25"/>
            <p:cNvSpPr txBox="true"/>
            <p:nvPr/>
          </p:nvSpPr>
          <p:spPr>
            <a:xfrm>
              <a:off x="0" y="142875"/>
              <a:ext cx="1469712" cy="169421"/>
            </a:xfrm>
            <a:prstGeom prst="rect">
              <a:avLst/>
            </a:prstGeom>
          </p:spPr>
          <p:txBody>
            <a:bodyPr anchor="ctr" rtlCol="false" tIns="50800" lIns="50800" bIns="50800" rIns="50800"/>
            <a:lstStyle/>
            <a:p>
              <a:pPr algn="ctr">
                <a:lnSpc>
                  <a:spcPts val="1499"/>
                </a:lnSpc>
              </a:pPr>
              <a:r>
                <a:rPr lang="en-US" b="true" sz="2999">
                  <a:solidFill>
                    <a:srgbClr val="000000"/>
                  </a:solidFill>
                  <a:latin typeface="Times New Roman MT Bold"/>
                  <a:ea typeface="Times New Roman MT Bold"/>
                  <a:cs typeface="Times New Roman MT Bold"/>
                  <a:sym typeface="Times New Roman MT Bold"/>
                </a:rPr>
                <a:t>      Dataset Information</a:t>
              </a:r>
            </a:p>
          </p:txBody>
        </p:sp>
      </p:grpSp>
      <p:grpSp>
        <p:nvGrpSpPr>
          <p:cNvPr name="Group 26" id="26"/>
          <p:cNvGrpSpPr/>
          <p:nvPr/>
        </p:nvGrpSpPr>
        <p:grpSpPr>
          <a:xfrm rot="0">
            <a:off x="1867835" y="2375586"/>
            <a:ext cx="995716" cy="1381611"/>
            <a:chOff x="0" y="0"/>
            <a:chExt cx="224626" cy="311681"/>
          </a:xfrm>
        </p:grpSpPr>
        <p:sp>
          <p:nvSpPr>
            <p:cNvPr name="Freeform 27" id="27"/>
            <p:cNvSpPr/>
            <p:nvPr/>
          </p:nvSpPr>
          <p:spPr>
            <a:xfrm flipH="false" flipV="false" rot="0">
              <a:off x="0" y="0"/>
              <a:ext cx="224626" cy="311681"/>
            </a:xfrm>
            <a:custGeom>
              <a:avLst/>
              <a:gdLst/>
              <a:ahLst/>
              <a:cxnLst/>
              <a:rect r="r" b="b" t="t" l="l"/>
              <a:pathLst>
                <a:path h="311681" w="224626">
                  <a:moveTo>
                    <a:pt x="0" y="0"/>
                  </a:moveTo>
                  <a:lnTo>
                    <a:pt x="224626" y="0"/>
                  </a:lnTo>
                  <a:lnTo>
                    <a:pt x="224626" y="311681"/>
                  </a:lnTo>
                  <a:lnTo>
                    <a:pt x="0" y="311681"/>
                  </a:lnTo>
                  <a:close/>
                </a:path>
              </a:pathLst>
            </a:custGeom>
            <a:solidFill>
              <a:srgbClr val="DDEDFD"/>
            </a:solidFill>
          </p:spPr>
        </p:sp>
        <p:sp>
          <p:nvSpPr>
            <p:cNvPr name="TextBox 28" id="28"/>
            <p:cNvSpPr txBox="true"/>
            <p:nvPr/>
          </p:nvSpPr>
          <p:spPr>
            <a:xfrm>
              <a:off x="0" y="-47625"/>
              <a:ext cx="224626" cy="359306"/>
            </a:xfrm>
            <a:prstGeom prst="rect">
              <a:avLst/>
            </a:prstGeom>
          </p:spPr>
          <p:txBody>
            <a:bodyPr anchor="ctr" rtlCol="false" tIns="50800" lIns="50800" bIns="50800" rIns="50800"/>
            <a:lstStyle/>
            <a:p>
              <a:pPr algn="ctr">
                <a:lnSpc>
                  <a:spcPts val="3359"/>
                </a:lnSpc>
              </a:pPr>
              <a:r>
                <a:rPr lang="en-US" b="true" sz="2400">
                  <a:solidFill>
                    <a:srgbClr val="A1D3EF"/>
                  </a:solidFill>
                  <a:latin typeface="Aileron Bold"/>
                  <a:ea typeface="Aileron Bold"/>
                  <a:cs typeface="Aileron Bold"/>
                  <a:sym typeface="Aileron Bold"/>
                </a:rPr>
                <a:t>01</a:t>
              </a:r>
            </a:p>
          </p:txBody>
        </p:sp>
      </p:grpSp>
      <p:grpSp>
        <p:nvGrpSpPr>
          <p:cNvPr name="Group 29" id="29"/>
          <p:cNvGrpSpPr/>
          <p:nvPr/>
        </p:nvGrpSpPr>
        <p:grpSpPr>
          <a:xfrm rot="0">
            <a:off x="1867835" y="4279849"/>
            <a:ext cx="995716" cy="1381611"/>
            <a:chOff x="0" y="0"/>
            <a:chExt cx="224626" cy="311681"/>
          </a:xfrm>
        </p:grpSpPr>
        <p:sp>
          <p:nvSpPr>
            <p:cNvPr name="Freeform 30" id="30"/>
            <p:cNvSpPr/>
            <p:nvPr/>
          </p:nvSpPr>
          <p:spPr>
            <a:xfrm flipH="false" flipV="false" rot="0">
              <a:off x="0" y="0"/>
              <a:ext cx="224626" cy="311681"/>
            </a:xfrm>
            <a:custGeom>
              <a:avLst/>
              <a:gdLst/>
              <a:ahLst/>
              <a:cxnLst/>
              <a:rect r="r" b="b" t="t" l="l"/>
              <a:pathLst>
                <a:path h="311681" w="224626">
                  <a:moveTo>
                    <a:pt x="0" y="0"/>
                  </a:moveTo>
                  <a:lnTo>
                    <a:pt x="224626" y="0"/>
                  </a:lnTo>
                  <a:lnTo>
                    <a:pt x="224626" y="311681"/>
                  </a:lnTo>
                  <a:lnTo>
                    <a:pt x="0" y="311681"/>
                  </a:lnTo>
                  <a:close/>
                </a:path>
              </a:pathLst>
            </a:custGeom>
            <a:solidFill>
              <a:srgbClr val="DDEDFD"/>
            </a:solidFill>
          </p:spPr>
        </p:sp>
        <p:sp>
          <p:nvSpPr>
            <p:cNvPr name="TextBox 31" id="31"/>
            <p:cNvSpPr txBox="true"/>
            <p:nvPr/>
          </p:nvSpPr>
          <p:spPr>
            <a:xfrm>
              <a:off x="0" y="-47625"/>
              <a:ext cx="224626" cy="359306"/>
            </a:xfrm>
            <a:prstGeom prst="rect">
              <a:avLst/>
            </a:prstGeom>
          </p:spPr>
          <p:txBody>
            <a:bodyPr anchor="ctr" rtlCol="false" tIns="50800" lIns="50800" bIns="50800" rIns="50800"/>
            <a:lstStyle/>
            <a:p>
              <a:pPr algn="ctr">
                <a:lnSpc>
                  <a:spcPts val="3359"/>
                </a:lnSpc>
              </a:pPr>
              <a:r>
                <a:rPr lang="en-US" b="true" sz="2400">
                  <a:solidFill>
                    <a:srgbClr val="A1D3EF"/>
                  </a:solidFill>
                  <a:latin typeface="Aileron Bold"/>
                  <a:ea typeface="Aileron Bold"/>
                  <a:cs typeface="Aileron Bold"/>
                  <a:sym typeface="Aileron Bold"/>
                </a:rPr>
                <a:t>02</a:t>
              </a:r>
            </a:p>
          </p:txBody>
        </p:sp>
      </p:grpSp>
      <p:grpSp>
        <p:nvGrpSpPr>
          <p:cNvPr name="Group 32" id="32"/>
          <p:cNvGrpSpPr/>
          <p:nvPr/>
        </p:nvGrpSpPr>
        <p:grpSpPr>
          <a:xfrm rot="0">
            <a:off x="1867835" y="6189567"/>
            <a:ext cx="995716" cy="1381611"/>
            <a:chOff x="0" y="0"/>
            <a:chExt cx="224626" cy="311681"/>
          </a:xfrm>
        </p:grpSpPr>
        <p:sp>
          <p:nvSpPr>
            <p:cNvPr name="Freeform 33" id="33"/>
            <p:cNvSpPr/>
            <p:nvPr/>
          </p:nvSpPr>
          <p:spPr>
            <a:xfrm flipH="false" flipV="false" rot="0">
              <a:off x="0" y="0"/>
              <a:ext cx="224626" cy="311681"/>
            </a:xfrm>
            <a:custGeom>
              <a:avLst/>
              <a:gdLst/>
              <a:ahLst/>
              <a:cxnLst/>
              <a:rect r="r" b="b" t="t" l="l"/>
              <a:pathLst>
                <a:path h="311681" w="224626">
                  <a:moveTo>
                    <a:pt x="0" y="0"/>
                  </a:moveTo>
                  <a:lnTo>
                    <a:pt x="224626" y="0"/>
                  </a:lnTo>
                  <a:lnTo>
                    <a:pt x="224626" y="311681"/>
                  </a:lnTo>
                  <a:lnTo>
                    <a:pt x="0" y="311681"/>
                  </a:lnTo>
                  <a:close/>
                </a:path>
              </a:pathLst>
            </a:custGeom>
            <a:solidFill>
              <a:srgbClr val="DDEDFD"/>
            </a:solidFill>
          </p:spPr>
        </p:sp>
        <p:sp>
          <p:nvSpPr>
            <p:cNvPr name="TextBox 34" id="34"/>
            <p:cNvSpPr txBox="true"/>
            <p:nvPr/>
          </p:nvSpPr>
          <p:spPr>
            <a:xfrm>
              <a:off x="0" y="-47625"/>
              <a:ext cx="224626" cy="359306"/>
            </a:xfrm>
            <a:prstGeom prst="rect">
              <a:avLst/>
            </a:prstGeom>
          </p:spPr>
          <p:txBody>
            <a:bodyPr anchor="ctr" rtlCol="false" tIns="50800" lIns="50800" bIns="50800" rIns="50800"/>
            <a:lstStyle/>
            <a:p>
              <a:pPr algn="ctr">
                <a:lnSpc>
                  <a:spcPts val="3359"/>
                </a:lnSpc>
              </a:pPr>
              <a:r>
                <a:rPr lang="en-US" b="true" sz="2400">
                  <a:solidFill>
                    <a:srgbClr val="91C8EA"/>
                  </a:solidFill>
                  <a:latin typeface="Aileron Bold"/>
                  <a:ea typeface="Aileron Bold"/>
                  <a:cs typeface="Aileron Bold"/>
                  <a:sym typeface="Aileron Bold"/>
                </a:rPr>
                <a:t>03</a:t>
              </a:r>
            </a:p>
          </p:txBody>
        </p:sp>
      </p:grpSp>
      <p:grpSp>
        <p:nvGrpSpPr>
          <p:cNvPr name="Group 35" id="35"/>
          <p:cNvGrpSpPr/>
          <p:nvPr/>
        </p:nvGrpSpPr>
        <p:grpSpPr>
          <a:xfrm rot="0">
            <a:off x="1867835" y="8032967"/>
            <a:ext cx="995716" cy="1381611"/>
            <a:chOff x="0" y="0"/>
            <a:chExt cx="224626" cy="311681"/>
          </a:xfrm>
        </p:grpSpPr>
        <p:sp>
          <p:nvSpPr>
            <p:cNvPr name="Freeform 36" id="36"/>
            <p:cNvSpPr/>
            <p:nvPr/>
          </p:nvSpPr>
          <p:spPr>
            <a:xfrm flipH="false" flipV="false" rot="0">
              <a:off x="0" y="0"/>
              <a:ext cx="224626" cy="311681"/>
            </a:xfrm>
            <a:custGeom>
              <a:avLst/>
              <a:gdLst/>
              <a:ahLst/>
              <a:cxnLst/>
              <a:rect r="r" b="b" t="t" l="l"/>
              <a:pathLst>
                <a:path h="311681" w="224626">
                  <a:moveTo>
                    <a:pt x="0" y="0"/>
                  </a:moveTo>
                  <a:lnTo>
                    <a:pt x="224626" y="0"/>
                  </a:lnTo>
                  <a:lnTo>
                    <a:pt x="224626" y="311681"/>
                  </a:lnTo>
                  <a:lnTo>
                    <a:pt x="0" y="311681"/>
                  </a:lnTo>
                  <a:close/>
                </a:path>
              </a:pathLst>
            </a:custGeom>
            <a:solidFill>
              <a:srgbClr val="DDEDFD"/>
            </a:solidFill>
          </p:spPr>
        </p:sp>
        <p:sp>
          <p:nvSpPr>
            <p:cNvPr name="TextBox 37" id="37"/>
            <p:cNvSpPr txBox="true"/>
            <p:nvPr/>
          </p:nvSpPr>
          <p:spPr>
            <a:xfrm>
              <a:off x="0" y="-47625"/>
              <a:ext cx="224626" cy="359306"/>
            </a:xfrm>
            <a:prstGeom prst="rect">
              <a:avLst/>
            </a:prstGeom>
          </p:spPr>
          <p:txBody>
            <a:bodyPr anchor="ctr" rtlCol="false" tIns="50800" lIns="50800" bIns="50800" rIns="50800"/>
            <a:lstStyle/>
            <a:p>
              <a:pPr algn="ctr">
                <a:lnSpc>
                  <a:spcPts val="3359"/>
                </a:lnSpc>
              </a:pPr>
              <a:r>
                <a:rPr lang="en-US" b="true" sz="2400">
                  <a:solidFill>
                    <a:srgbClr val="5AC0FF"/>
                  </a:solidFill>
                  <a:latin typeface="Aileron Bold"/>
                  <a:ea typeface="Aileron Bold"/>
                  <a:cs typeface="Aileron Bold"/>
                  <a:sym typeface="Aileron Bold"/>
                </a:rPr>
                <a:t>04</a:t>
              </a:r>
            </a:p>
          </p:txBody>
        </p:sp>
      </p:grpSp>
      <p:grpSp>
        <p:nvGrpSpPr>
          <p:cNvPr name="Group 38" id="38"/>
          <p:cNvGrpSpPr/>
          <p:nvPr/>
        </p:nvGrpSpPr>
        <p:grpSpPr>
          <a:xfrm rot="0">
            <a:off x="10744391" y="2375586"/>
            <a:ext cx="995716" cy="1384339"/>
            <a:chOff x="0" y="0"/>
            <a:chExt cx="224626" cy="312296"/>
          </a:xfrm>
        </p:grpSpPr>
        <p:sp>
          <p:nvSpPr>
            <p:cNvPr name="Freeform 39" id="39"/>
            <p:cNvSpPr/>
            <p:nvPr/>
          </p:nvSpPr>
          <p:spPr>
            <a:xfrm flipH="false" flipV="false" rot="0">
              <a:off x="0" y="0"/>
              <a:ext cx="224626" cy="312296"/>
            </a:xfrm>
            <a:custGeom>
              <a:avLst/>
              <a:gdLst/>
              <a:ahLst/>
              <a:cxnLst/>
              <a:rect r="r" b="b" t="t" l="l"/>
              <a:pathLst>
                <a:path h="312296" w="224626">
                  <a:moveTo>
                    <a:pt x="0" y="0"/>
                  </a:moveTo>
                  <a:lnTo>
                    <a:pt x="224626" y="0"/>
                  </a:lnTo>
                  <a:lnTo>
                    <a:pt x="224626" y="312296"/>
                  </a:lnTo>
                  <a:lnTo>
                    <a:pt x="0" y="312296"/>
                  </a:lnTo>
                  <a:close/>
                </a:path>
              </a:pathLst>
            </a:custGeom>
            <a:solidFill>
              <a:srgbClr val="DDEDFD"/>
            </a:solidFill>
          </p:spPr>
        </p:sp>
        <p:sp>
          <p:nvSpPr>
            <p:cNvPr name="TextBox 40" id="40"/>
            <p:cNvSpPr txBox="true"/>
            <p:nvPr/>
          </p:nvSpPr>
          <p:spPr>
            <a:xfrm>
              <a:off x="0" y="-47625"/>
              <a:ext cx="224626" cy="359921"/>
            </a:xfrm>
            <a:prstGeom prst="rect">
              <a:avLst/>
            </a:prstGeom>
          </p:spPr>
          <p:txBody>
            <a:bodyPr anchor="ctr" rtlCol="false" tIns="50800" lIns="50800" bIns="50800" rIns="50800"/>
            <a:lstStyle/>
            <a:p>
              <a:pPr algn="ctr">
                <a:lnSpc>
                  <a:spcPts val="3359"/>
                </a:lnSpc>
              </a:pPr>
              <a:r>
                <a:rPr lang="en-US" b="true" sz="2400">
                  <a:solidFill>
                    <a:srgbClr val="91C8EA"/>
                  </a:solidFill>
                  <a:latin typeface="Aileron Bold"/>
                  <a:ea typeface="Aileron Bold"/>
                  <a:cs typeface="Aileron Bold"/>
                  <a:sym typeface="Aileron Bold"/>
                </a:rPr>
                <a:t>05</a:t>
              </a:r>
            </a:p>
          </p:txBody>
        </p:sp>
      </p:grpSp>
      <p:grpSp>
        <p:nvGrpSpPr>
          <p:cNvPr name="Group 41" id="41"/>
          <p:cNvGrpSpPr/>
          <p:nvPr/>
        </p:nvGrpSpPr>
        <p:grpSpPr>
          <a:xfrm rot="0">
            <a:off x="10744391" y="4106573"/>
            <a:ext cx="995716" cy="1399204"/>
            <a:chOff x="0" y="0"/>
            <a:chExt cx="224626" cy="315649"/>
          </a:xfrm>
        </p:grpSpPr>
        <p:sp>
          <p:nvSpPr>
            <p:cNvPr name="Freeform 42" id="42"/>
            <p:cNvSpPr/>
            <p:nvPr/>
          </p:nvSpPr>
          <p:spPr>
            <a:xfrm flipH="false" flipV="false" rot="0">
              <a:off x="0" y="0"/>
              <a:ext cx="224626" cy="315649"/>
            </a:xfrm>
            <a:custGeom>
              <a:avLst/>
              <a:gdLst/>
              <a:ahLst/>
              <a:cxnLst/>
              <a:rect r="r" b="b" t="t" l="l"/>
              <a:pathLst>
                <a:path h="315649" w="224626">
                  <a:moveTo>
                    <a:pt x="0" y="0"/>
                  </a:moveTo>
                  <a:lnTo>
                    <a:pt x="224626" y="0"/>
                  </a:lnTo>
                  <a:lnTo>
                    <a:pt x="224626" y="315649"/>
                  </a:lnTo>
                  <a:lnTo>
                    <a:pt x="0" y="315649"/>
                  </a:lnTo>
                  <a:close/>
                </a:path>
              </a:pathLst>
            </a:custGeom>
            <a:solidFill>
              <a:srgbClr val="DDEDFD"/>
            </a:solidFill>
          </p:spPr>
        </p:sp>
        <p:sp>
          <p:nvSpPr>
            <p:cNvPr name="TextBox 43" id="43"/>
            <p:cNvSpPr txBox="true"/>
            <p:nvPr/>
          </p:nvSpPr>
          <p:spPr>
            <a:xfrm>
              <a:off x="0" y="-47625"/>
              <a:ext cx="224626" cy="363274"/>
            </a:xfrm>
            <a:prstGeom prst="rect">
              <a:avLst/>
            </a:prstGeom>
          </p:spPr>
          <p:txBody>
            <a:bodyPr anchor="ctr" rtlCol="false" tIns="50800" lIns="50800" bIns="50800" rIns="50800"/>
            <a:lstStyle/>
            <a:p>
              <a:pPr algn="ctr">
                <a:lnSpc>
                  <a:spcPts val="3359"/>
                </a:lnSpc>
              </a:pPr>
              <a:r>
                <a:rPr lang="en-US" b="true" sz="2400">
                  <a:solidFill>
                    <a:srgbClr val="A1D3EF"/>
                  </a:solidFill>
                  <a:latin typeface="Aileron Bold"/>
                  <a:ea typeface="Aileron Bold"/>
                  <a:cs typeface="Aileron Bold"/>
                  <a:sym typeface="Aileron Bold"/>
                </a:rPr>
                <a:t>06</a:t>
              </a:r>
            </a:p>
          </p:txBody>
        </p:sp>
      </p:grpSp>
      <p:grpSp>
        <p:nvGrpSpPr>
          <p:cNvPr name="Group 44" id="44"/>
          <p:cNvGrpSpPr/>
          <p:nvPr/>
        </p:nvGrpSpPr>
        <p:grpSpPr>
          <a:xfrm rot="0">
            <a:off x="10744391" y="6008916"/>
            <a:ext cx="995716" cy="1381611"/>
            <a:chOff x="0" y="0"/>
            <a:chExt cx="224626" cy="311681"/>
          </a:xfrm>
        </p:grpSpPr>
        <p:sp>
          <p:nvSpPr>
            <p:cNvPr name="Freeform 45" id="45"/>
            <p:cNvSpPr/>
            <p:nvPr/>
          </p:nvSpPr>
          <p:spPr>
            <a:xfrm flipH="false" flipV="false" rot="0">
              <a:off x="0" y="0"/>
              <a:ext cx="224626" cy="311681"/>
            </a:xfrm>
            <a:custGeom>
              <a:avLst/>
              <a:gdLst/>
              <a:ahLst/>
              <a:cxnLst/>
              <a:rect r="r" b="b" t="t" l="l"/>
              <a:pathLst>
                <a:path h="311681" w="224626">
                  <a:moveTo>
                    <a:pt x="0" y="0"/>
                  </a:moveTo>
                  <a:lnTo>
                    <a:pt x="224626" y="0"/>
                  </a:lnTo>
                  <a:lnTo>
                    <a:pt x="224626" y="311681"/>
                  </a:lnTo>
                  <a:lnTo>
                    <a:pt x="0" y="311681"/>
                  </a:lnTo>
                  <a:close/>
                </a:path>
              </a:pathLst>
            </a:custGeom>
            <a:solidFill>
              <a:srgbClr val="DDEDFD"/>
            </a:solidFill>
          </p:spPr>
        </p:sp>
        <p:sp>
          <p:nvSpPr>
            <p:cNvPr name="TextBox 46" id="46"/>
            <p:cNvSpPr txBox="true"/>
            <p:nvPr/>
          </p:nvSpPr>
          <p:spPr>
            <a:xfrm>
              <a:off x="0" y="-47625"/>
              <a:ext cx="224626" cy="359306"/>
            </a:xfrm>
            <a:prstGeom prst="rect">
              <a:avLst/>
            </a:prstGeom>
          </p:spPr>
          <p:txBody>
            <a:bodyPr anchor="ctr" rtlCol="false" tIns="50800" lIns="50800" bIns="50800" rIns="50800"/>
            <a:lstStyle/>
            <a:p>
              <a:pPr algn="ctr">
                <a:lnSpc>
                  <a:spcPts val="3359"/>
                </a:lnSpc>
              </a:pPr>
              <a:r>
                <a:rPr lang="en-US" b="true" sz="2400">
                  <a:solidFill>
                    <a:srgbClr val="7ACBFF"/>
                  </a:solidFill>
                  <a:latin typeface="Aileron Bold"/>
                  <a:ea typeface="Aileron Bold"/>
                  <a:cs typeface="Aileron Bold"/>
                  <a:sym typeface="Aileron Bold"/>
                </a:rPr>
                <a:t>07</a:t>
              </a:r>
            </a:p>
          </p:txBody>
        </p:sp>
      </p:grpSp>
      <p:grpSp>
        <p:nvGrpSpPr>
          <p:cNvPr name="Group 47" id="47"/>
          <p:cNvGrpSpPr/>
          <p:nvPr/>
        </p:nvGrpSpPr>
        <p:grpSpPr>
          <a:xfrm rot="0">
            <a:off x="10744391" y="7890939"/>
            <a:ext cx="995716" cy="1381611"/>
            <a:chOff x="0" y="0"/>
            <a:chExt cx="224626" cy="311681"/>
          </a:xfrm>
        </p:grpSpPr>
        <p:sp>
          <p:nvSpPr>
            <p:cNvPr name="Freeform 48" id="48"/>
            <p:cNvSpPr/>
            <p:nvPr/>
          </p:nvSpPr>
          <p:spPr>
            <a:xfrm flipH="false" flipV="false" rot="0">
              <a:off x="0" y="0"/>
              <a:ext cx="224626" cy="311681"/>
            </a:xfrm>
            <a:custGeom>
              <a:avLst/>
              <a:gdLst/>
              <a:ahLst/>
              <a:cxnLst/>
              <a:rect r="r" b="b" t="t" l="l"/>
              <a:pathLst>
                <a:path h="311681" w="224626">
                  <a:moveTo>
                    <a:pt x="0" y="0"/>
                  </a:moveTo>
                  <a:lnTo>
                    <a:pt x="224626" y="0"/>
                  </a:lnTo>
                  <a:lnTo>
                    <a:pt x="224626" y="311681"/>
                  </a:lnTo>
                  <a:lnTo>
                    <a:pt x="0" y="311681"/>
                  </a:lnTo>
                  <a:close/>
                </a:path>
              </a:pathLst>
            </a:custGeom>
            <a:solidFill>
              <a:srgbClr val="DDEDFD"/>
            </a:solidFill>
          </p:spPr>
        </p:sp>
        <p:sp>
          <p:nvSpPr>
            <p:cNvPr name="TextBox 49" id="49"/>
            <p:cNvSpPr txBox="true"/>
            <p:nvPr/>
          </p:nvSpPr>
          <p:spPr>
            <a:xfrm>
              <a:off x="0" y="-47625"/>
              <a:ext cx="224626" cy="359306"/>
            </a:xfrm>
            <a:prstGeom prst="rect">
              <a:avLst/>
            </a:prstGeom>
          </p:spPr>
          <p:txBody>
            <a:bodyPr anchor="ctr" rtlCol="false" tIns="50800" lIns="50800" bIns="50800" rIns="50800"/>
            <a:lstStyle/>
            <a:p>
              <a:pPr algn="ctr">
                <a:lnSpc>
                  <a:spcPts val="3359"/>
                </a:lnSpc>
              </a:pPr>
              <a:r>
                <a:rPr lang="en-US" b="true" sz="2400">
                  <a:solidFill>
                    <a:srgbClr val="3D799D"/>
                  </a:solidFill>
                  <a:latin typeface="Aileron Bold"/>
                  <a:ea typeface="Aileron Bold"/>
                  <a:cs typeface="Aileron Bold"/>
                  <a:sym typeface="Aileron Bold"/>
                </a:rPr>
                <a:t>08</a:t>
              </a:r>
            </a:p>
          </p:txBody>
        </p:sp>
      </p:grpSp>
      <p:sp>
        <p:nvSpPr>
          <p:cNvPr name="Freeform 50" id="50"/>
          <p:cNvSpPr/>
          <p:nvPr/>
        </p:nvSpPr>
        <p:spPr>
          <a:xfrm flipH="false" flipV="false" rot="0">
            <a:off x="-266158" y="0"/>
            <a:ext cx="18554158" cy="1275598"/>
          </a:xfrm>
          <a:custGeom>
            <a:avLst/>
            <a:gdLst/>
            <a:ahLst/>
            <a:cxnLst/>
            <a:rect r="r" b="b" t="t" l="l"/>
            <a:pathLst>
              <a:path h="1275598" w="18554158">
                <a:moveTo>
                  <a:pt x="0" y="0"/>
                </a:moveTo>
                <a:lnTo>
                  <a:pt x="18554158" y="0"/>
                </a:lnTo>
                <a:lnTo>
                  <a:pt x="18554158" y="1275598"/>
                </a:lnTo>
                <a:lnTo>
                  <a:pt x="0" y="1275598"/>
                </a:lnTo>
                <a:lnTo>
                  <a:pt x="0" y="0"/>
                </a:lnTo>
                <a:close/>
              </a:path>
            </a:pathLst>
          </a:custGeom>
          <a:blipFill>
            <a:blip r:embed="rId2"/>
            <a:stretch>
              <a:fillRect l="0" t="0" r="0" b="0"/>
            </a:stretch>
          </a:blipFill>
        </p:spPr>
      </p:sp>
      <p:sp>
        <p:nvSpPr>
          <p:cNvPr name="Freeform 51" id="51"/>
          <p:cNvSpPr/>
          <p:nvPr/>
        </p:nvSpPr>
        <p:spPr>
          <a:xfrm flipH="false" flipV="false" rot="0">
            <a:off x="-95079" y="9251408"/>
            <a:ext cx="2247558" cy="1042484"/>
          </a:xfrm>
          <a:custGeom>
            <a:avLst/>
            <a:gdLst/>
            <a:ahLst/>
            <a:cxnLst/>
            <a:rect r="r" b="b" t="t" l="l"/>
            <a:pathLst>
              <a:path h="1042484" w="2247558">
                <a:moveTo>
                  <a:pt x="0" y="0"/>
                </a:moveTo>
                <a:lnTo>
                  <a:pt x="2247558" y="0"/>
                </a:lnTo>
                <a:lnTo>
                  <a:pt x="2247558" y="1042484"/>
                </a:lnTo>
                <a:lnTo>
                  <a:pt x="0" y="1042484"/>
                </a:lnTo>
                <a:lnTo>
                  <a:pt x="0" y="0"/>
                </a:lnTo>
                <a:close/>
              </a:path>
            </a:pathLst>
          </a:custGeom>
          <a:blipFill>
            <a:blip r:embed="rId3"/>
            <a:stretch>
              <a:fillRect l="0" t="0" r="0" b="0"/>
            </a:stretch>
          </a:blipFill>
        </p:spPr>
      </p:sp>
      <p:sp>
        <p:nvSpPr>
          <p:cNvPr name="Freeform 52" id="52"/>
          <p:cNvSpPr/>
          <p:nvPr/>
        </p:nvSpPr>
        <p:spPr>
          <a:xfrm flipH="false" flipV="false" rot="0">
            <a:off x="15517640" y="9258300"/>
            <a:ext cx="2770360" cy="1028700"/>
          </a:xfrm>
          <a:custGeom>
            <a:avLst/>
            <a:gdLst/>
            <a:ahLst/>
            <a:cxnLst/>
            <a:rect r="r" b="b" t="t" l="l"/>
            <a:pathLst>
              <a:path h="1028700" w="2770360">
                <a:moveTo>
                  <a:pt x="0" y="0"/>
                </a:moveTo>
                <a:lnTo>
                  <a:pt x="2770360" y="0"/>
                </a:lnTo>
                <a:lnTo>
                  <a:pt x="2770360" y="1028700"/>
                </a:lnTo>
                <a:lnTo>
                  <a:pt x="0" y="1028700"/>
                </a:lnTo>
                <a:lnTo>
                  <a:pt x="0" y="0"/>
                </a:lnTo>
                <a:close/>
              </a:path>
            </a:pathLst>
          </a:custGeom>
          <a:blipFill>
            <a:blip r:embed="rId4"/>
            <a:stretch>
              <a:fillRect l="0" t="0" r="0" b="0"/>
            </a:stretch>
          </a:blipFill>
        </p:spPr>
      </p:sp>
      <p:sp>
        <p:nvSpPr>
          <p:cNvPr name="TextBox 53" id="53"/>
          <p:cNvSpPr txBox="true"/>
          <p:nvPr/>
        </p:nvSpPr>
        <p:spPr>
          <a:xfrm rot="0">
            <a:off x="7314226" y="1250603"/>
            <a:ext cx="4346034" cy="933476"/>
          </a:xfrm>
          <a:prstGeom prst="rect">
            <a:avLst/>
          </a:prstGeom>
        </p:spPr>
        <p:txBody>
          <a:bodyPr anchor="t" rtlCol="false" tIns="0" lIns="0" bIns="0" rIns="0">
            <a:spAutoFit/>
          </a:bodyPr>
          <a:lstStyle/>
          <a:p>
            <a:pPr algn="ctr">
              <a:lnSpc>
                <a:spcPts val="6823"/>
              </a:lnSpc>
            </a:pPr>
            <a:r>
              <a:rPr lang="en-US" sz="4873" b="true">
                <a:solidFill>
                  <a:srgbClr val="000000"/>
                </a:solidFill>
                <a:latin typeface="Times New Roman MT Bold"/>
                <a:ea typeface="Times New Roman MT Bold"/>
                <a:cs typeface="Times New Roman MT Bold"/>
                <a:sym typeface="Times New Roman MT Bold"/>
              </a:rPr>
              <a:t>Overview</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6158" y="0"/>
            <a:ext cx="18554158" cy="1275598"/>
          </a:xfrm>
          <a:custGeom>
            <a:avLst/>
            <a:gdLst/>
            <a:ahLst/>
            <a:cxnLst/>
            <a:rect r="r" b="b" t="t" l="l"/>
            <a:pathLst>
              <a:path h="1275598" w="18554158">
                <a:moveTo>
                  <a:pt x="0" y="0"/>
                </a:moveTo>
                <a:lnTo>
                  <a:pt x="18554158" y="0"/>
                </a:lnTo>
                <a:lnTo>
                  <a:pt x="18554158" y="1275598"/>
                </a:lnTo>
                <a:lnTo>
                  <a:pt x="0" y="1275598"/>
                </a:lnTo>
                <a:lnTo>
                  <a:pt x="0" y="0"/>
                </a:lnTo>
                <a:close/>
              </a:path>
            </a:pathLst>
          </a:custGeom>
          <a:blipFill>
            <a:blip r:embed="rId2"/>
            <a:stretch>
              <a:fillRect l="0" t="0" r="0" b="0"/>
            </a:stretch>
          </a:blipFill>
        </p:spPr>
      </p:sp>
      <p:sp>
        <p:nvSpPr>
          <p:cNvPr name="Freeform 3" id="3"/>
          <p:cNvSpPr/>
          <p:nvPr/>
        </p:nvSpPr>
        <p:spPr>
          <a:xfrm flipH="false" flipV="false" rot="0">
            <a:off x="-95079" y="1275598"/>
            <a:ext cx="2247558" cy="1042484"/>
          </a:xfrm>
          <a:custGeom>
            <a:avLst/>
            <a:gdLst/>
            <a:ahLst/>
            <a:cxnLst/>
            <a:rect r="r" b="b" t="t" l="l"/>
            <a:pathLst>
              <a:path h="1042484" w="2247558">
                <a:moveTo>
                  <a:pt x="0" y="0"/>
                </a:moveTo>
                <a:lnTo>
                  <a:pt x="2247558" y="0"/>
                </a:lnTo>
                <a:lnTo>
                  <a:pt x="2247558" y="1042485"/>
                </a:lnTo>
                <a:lnTo>
                  <a:pt x="0" y="1042485"/>
                </a:lnTo>
                <a:lnTo>
                  <a:pt x="0" y="0"/>
                </a:lnTo>
                <a:close/>
              </a:path>
            </a:pathLst>
          </a:custGeom>
          <a:blipFill>
            <a:blip r:embed="rId3"/>
            <a:stretch>
              <a:fillRect l="0" t="0" r="0" b="0"/>
            </a:stretch>
          </a:blipFill>
        </p:spPr>
      </p:sp>
      <p:sp>
        <p:nvSpPr>
          <p:cNvPr name="Freeform 4" id="4"/>
          <p:cNvSpPr/>
          <p:nvPr/>
        </p:nvSpPr>
        <p:spPr>
          <a:xfrm flipH="false" flipV="false" rot="0">
            <a:off x="15517640" y="1275598"/>
            <a:ext cx="2770360" cy="1028700"/>
          </a:xfrm>
          <a:custGeom>
            <a:avLst/>
            <a:gdLst/>
            <a:ahLst/>
            <a:cxnLst/>
            <a:rect r="r" b="b" t="t" l="l"/>
            <a:pathLst>
              <a:path h="1028700" w="2770360">
                <a:moveTo>
                  <a:pt x="0" y="0"/>
                </a:moveTo>
                <a:lnTo>
                  <a:pt x="2770360" y="0"/>
                </a:lnTo>
                <a:lnTo>
                  <a:pt x="2770360" y="1028700"/>
                </a:lnTo>
                <a:lnTo>
                  <a:pt x="0" y="1028700"/>
                </a:lnTo>
                <a:lnTo>
                  <a:pt x="0" y="0"/>
                </a:lnTo>
                <a:close/>
              </a:path>
            </a:pathLst>
          </a:custGeom>
          <a:blipFill>
            <a:blip r:embed="rId4"/>
            <a:stretch>
              <a:fillRect l="0" t="0" r="0" b="0"/>
            </a:stretch>
          </a:blipFill>
        </p:spPr>
      </p:sp>
      <p:sp>
        <p:nvSpPr>
          <p:cNvPr name="TextBox 5" id="5"/>
          <p:cNvSpPr txBox="true"/>
          <p:nvPr/>
        </p:nvSpPr>
        <p:spPr>
          <a:xfrm rot="0">
            <a:off x="17385563" y="9858400"/>
            <a:ext cx="598829" cy="285449"/>
          </a:xfrm>
          <a:prstGeom prst="rect">
            <a:avLst/>
          </a:prstGeom>
        </p:spPr>
        <p:txBody>
          <a:bodyPr anchor="t" rtlCol="false" tIns="0" lIns="0" bIns="0" rIns="0">
            <a:spAutoFit/>
          </a:bodyPr>
          <a:lstStyle/>
          <a:p>
            <a:pPr algn="ctr">
              <a:lnSpc>
                <a:spcPts val="2379"/>
              </a:lnSpc>
            </a:pPr>
            <a:r>
              <a:rPr lang="en-US" sz="1699">
                <a:solidFill>
                  <a:srgbClr val="000000"/>
                </a:solidFill>
                <a:latin typeface="Canva Sans"/>
                <a:ea typeface="Canva Sans"/>
                <a:cs typeface="Canva Sans"/>
                <a:sym typeface="Canva Sans"/>
              </a:rPr>
              <a:t>01</a:t>
            </a:r>
          </a:p>
        </p:txBody>
      </p:sp>
      <p:sp>
        <p:nvSpPr>
          <p:cNvPr name="TextBox 6" id="6"/>
          <p:cNvSpPr txBox="true"/>
          <p:nvPr/>
        </p:nvSpPr>
        <p:spPr>
          <a:xfrm rot="0">
            <a:off x="6499666" y="2137108"/>
            <a:ext cx="6353302" cy="936624"/>
          </a:xfrm>
          <a:prstGeom prst="rect">
            <a:avLst/>
          </a:prstGeom>
        </p:spPr>
        <p:txBody>
          <a:bodyPr anchor="t" rtlCol="false" tIns="0" lIns="0" bIns="0" rIns="0">
            <a:spAutoFit/>
          </a:bodyPr>
          <a:lstStyle/>
          <a:p>
            <a:pPr algn="l" marL="0" indent="0" lvl="0">
              <a:lnSpc>
                <a:spcPts val="6800"/>
              </a:lnSpc>
              <a:spcBef>
                <a:spcPct val="0"/>
              </a:spcBef>
            </a:pPr>
            <a:r>
              <a:rPr lang="en-US" b="true" sz="5000" spc="150" strike="noStrike" u="none">
                <a:solidFill>
                  <a:srgbClr val="191919"/>
                </a:solidFill>
                <a:latin typeface="Times New Roman MT Bold"/>
                <a:ea typeface="Times New Roman MT Bold"/>
                <a:cs typeface="Times New Roman MT Bold"/>
                <a:sym typeface="Times New Roman MT Bold"/>
              </a:rPr>
              <a:t>INTRODUCTION</a:t>
            </a:r>
          </a:p>
        </p:txBody>
      </p:sp>
      <p:sp>
        <p:nvSpPr>
          <p:cNvPr name="TextBox 7" id="7"/>
          <p:cNvSpPr txBox="true"/>
          <p:nvPr/>
        </p:nvSpPr>
        <p:spPr>
          <a:xfrm rot="0">
            <a:off x="1294858" y="4246062"/>
            <a:ext cx="7556711" cy="2934204"/>
          </a:xfrm>
          <a:prstGeom prst="rect">
            <a:avLst/>
          </a:prstGeom>
        </p:spPr>
        <p:txBody>
          <a:bodyPr anchor="t" rtlCol="false" tIns="0" lIns="0" bIns="0" rIns="0">
            <a:spAutoFit/>
          </a:bodyPr>
          <a:lstStyle/>
          <a:p>
            <a:pPr algn="just">
              <a:lnSpc>
                <a:spcPts val="2564"/>
              </a:lnSpc>
              <a:spcBef>
                <a:spcPct val="0"/>
              </a:spcBef>
            </a:pPr>
            <a:r>
              <a:rPr lang="en-US" sz="1831">
                <a:solidFill>
                  <a:srgbClr val="000000"/>
                </a:solidFill>
                <a:latin typeface="Times New Roman MT"/>
                <a:ea typeface="Times New Roman MT"/>
                <a:cs typeface="Times New Roman MT"/>
                <a:sym typeface="Times New Roman MT"/>
              </a:rPr>
              <a:t>PCOS severely impacts women’s health, causing infertility, diabetes, cancer risks, metabolic syndrome, obesity, depression, and glucose intolerance. Diagnosis follows Rotterdam Criteria: irregular periods, high male hormones, or ovarian cysts. Causes include genetics, obesity, and insulin resistance. AI improves diagnostic accuracy using DL and XAI, providing faster and reliable healthcare solutions with accurate ovaries classification as normal or affected. Our study, achieving 100% accuracy with DL models, leverages Explainable AI to provide reliable and accessible diagnoses for better healthcare outcomes.</a:t>
            </a:r>
          </a:p>
        </p:txBody>
      </p:sp>
      <p:sp>
        <p:nvSpPr>
          <p:cNvPr name="TextBox 8" id="8"/>
          <p:cNvSpPr txBox="true"/>
          <p:nvPr/>
        </p:nvSpPr>
        <p:spPr>
          <a:xfrm rot="0">
            <a:off x="10570276" y="8293138"/>
            <a:ext cx="2798249" cy="361663"/>
          </a:xfrm>
          <a:prstGeom prst="rect">
            <a:avLst/>
          </a:prstGeom>
        </p:spPr>
        <p:txBody>
          <a:bodyPr anchor="t" rtlCol="false" tIns="0" lIns="0" bIns="0" rIns="0">
            <a:spAutoFit/>
          </a:bodyPr>
          <a:lstStyle/>
          <a:p>
            <a:pPr algn="just">
              <a:lnSpc>
                <a:spcPts val="2640"/>
              </a:lnSpc>
              <a:spcBef>
                <a:spcPct val="0"/>
              </a:spcBef>
            </a:pPr>
            <a:r>
              <a:rPr lang="en-US" b="true" sz="1886" i="true">
                <a:solidFill>
                  <a:srgbClr val="000000"/>
                </a:solidFill>
                <a:latin typeface="Times New Roman MT Bold Italics"/>
                <a:ea typeface="Times New Roman MT Bold Italics"/>
                <a:cs typeface="Times New Roman MT Bold Italics"/>
                <a:sym typeface="Times New Roman MT Bold Italics"/>
              </a:rPr>
              <a:t>Fig. 01:</a:t>
            </a:r>
            <a:r>
              <a:rPr lang="en-US" b="true" sz="1886" i="true">
                <a:solidFill>
                  <a:srgbClr val="000000"/>
                </a:solidFill>
                <a:latin typeface="Times New Roman MT Bold Italics"/>
                <a:ea typeface="Times New Roman MT Bold Italics"/>
                <a:cs typeface="Times New Roman MT Bold Italics"/>
                <a:sym typeface="Times New Roman MT Bold Italics"/>
              </a:rPr>
              <a:t> Healthy Ovary</a:t>
            </a:r>
          </a:p>
        </p:txBody>
      </p:sp>
      <p:grpSp>
        <p:nvGrpSpPr>
          <p:cNvPr name="Group 9" id="9"/>
          <p:cNvGrpSpPr/>
          <p:nvPr/>
        </p:nvGrpSpPr>
        <p:grpSpPr>
          <a:xfrm rot="0">
            <a:off x="10111569" y="3844456"/>
            <a:ext cx="7147731" cy="4165717"/>
            <a:chOff x="0" y="0"/>
            <a:chExt cx="9530308" cy="5554290"/>
          </a:xfrm>
        </p:grpSpPr>
        <p:sp>
          <p:nvSpPr>
            <p:cNvPr name="Freeform 10" id="10"/>
            <p:cNvSpPr/>
            <p:nvPr/>
          </p:nvSpPr>
          <p:spPr>
            <a:xfrm flipH="false" flipV="false" rot="0">
              <a:off x="0" y="0"/>
              <a:ext cx="4688058" cy="5554290"/>
            </a:xfrm>
            <a:custGeom>
              <a:avLst/>
              <a:gdLst/>
              <a:ahLst/>
              <a:cxnLst/>
              <a:rect r="r" b="b" t="t" l="l"/>
              <a:pathLst>
                <a:path h="5554290" w="4688058">
                  <a:moveTo>
                    <a:pt x="0" y="0"/>
                  </a:moveTo>
                  <a:lnTo>
                    <a:pt x="4688058" y="0"/>
                  </a:lnTo>
                  <a:lnTo>
                    <a:pt x="4688058" y="5554290"/>
                  </a:lnTo>
                  <a:lnTo>
                    <a:pt x="0" y="5554290"/>
                  </a:lnTo>
                  <a:lnTo>
                    <a:pt x="0" y="0"/>
                  </a:lnTo>
                  <a:close/>
                </a:path>
              </a:pathLst>
            </a:custGeom>
            <a:blipFill>
              <a:blip r:embed="rId5"/>
              <a:stretch>
                <a:fillRect l="-112411" t="-35989" r="-109007" b="-16612"/>
              </a:stretch>
            </a:blipFill>
          </p:spPr>
        </p:sp>
        <p:sp>
          <p:nvSpPr>
            <p:cNvPr name="Freeform 11" id="11"/>
            <p:cNvSpPr/>
            <p:nvPr/>
          </p:nvSpPr>
          <p:spPr>
            <a:xfrm flipH="false" flipV="false" rot="0">
              <a:off x="5152822" y="0"/>
              <a:ext cx="4377486" cy="5554290"/>
            </a:xfrm>
            <a:custGeom>
              <a:avLst/>
              <a:gdLst/>
              <a:ahLst/>
              <a:cxnLst/>
              <a:rect r="r" b="b" t="t" l="l"/>
              <a:pathLst>
                <a:path h="5554290" w="4377486">
                  <a:moveTo>
                    <a:pt x="0" y="0"/>
                  </a:moveTo>
                  <a:lnTo>
                    <a:pt x="4377486" y="0"/>
                  </a:lnTo>
                  <a:lnTo>
                    <a:pt x="4377486" y="5554290"/>
                  </a:lnTo>
                  <a:lnTo>
                    <a:pt x="0" y="5554290"/>
                  </a:lnTo>
                  <a:lnTo>
                    <a:pt x="0" y="0"/>
                  </a:lnTo>
                  <a:close/>
                </a:path>
              </a:pathLst>
            </a:custGeom>
            <a:blipFill>
              <a:blip r:embed="rId5"/>
              <a:stretch>
                <a:fillRect l="-232098" t="-35989" r="-12124" b="-16612"/>
              </a:stretch>
            </a:blipFill>
          </p:spPr>
        </p:sp>
        <p:grpSp>
          <p:nvGrpSpPr>
            <p:cNvPr name="Group 12" id="12"/>
            <p:cNvGrpSpPr/>
            <p:nvPr/>
          </p:nvGrpSpPr>
          <p:grpSpPr>
            <a:xfrm rot="0">
              <a:off x="1541084" y="4645014"/>
              <a:ext cx="2182110" cy="440440"/>
              <a:chOff x="0" y="0"/>
              <a:chExt cx="431034" cy="87001"/>
            </a:xfrm>
          </p:grpSpPr>
          <p:sp>
            <p:nvSpPr>
              <p:cNvPr name="Freeform 13" id="13"/>
              <p:cNvSpPr/>
              <p:nvPr/>
            </p:nvSpPr>
            <p:spPr>
              <a:xfrm flipH="false" flipV="false" rot="0">
                <a:off x="0" y="0"/>
                <a:ext cx="431034" cy="87001"/>
              </a:xfrm>
              <a:custGeom>
                <a:avLst/>
                <a:gdLst/>
                <a:ahLst/>
                <a:cxnLst/>
                <a:rect r="r" b="b" t="t" l="l"/>
                <a:pathLst>
                  <a:path h="87001" w="431034">
                    <a:moveTo>
                      <a:pt x="0" y="0"/>
                    </a:moveTo>
                    <a:lnTo>
                      <a:pt x="431034" y="0"/>
                    </a:lnTo>
                    <a:lnTo>
                      <a:pt x="431034" y="87001"/>
                    </a:lnTo>
                    <a:lnTo>
                      <a:pt x="0" y="87001"/>
                    </a:lnTo>
                    <a:close/>
                  </a:path>
                </a:pathLst>
              </a:custGeom>
              <a:solidFill>
                <a:srgbClr val="FFFFFF"/>
              </a:solidFill>
            </p:spPr>
          </p:sp>
          <p:sp>
            <p:nvSpPr>
              <p:cNvPr name="TextBox 14" id="14"/>
              <p:cNvSpPr txBox="true"/>
              <p:nvPr/>
            </p:nvSpPr>
            <p:spPr>
              <a:xfrm>
                <a:off x="0" y="-66675"/>
                <a:ext cx="431034" cy="153676"/>
              </a:xfrm>
              <a:prstGeom prst="rect">
                <a:avLst/>
              </a:prstGeom>
            </p:spPr>
            <p:txBody>
              <a:bodyPr anchor="ctr" rtlCol="false" tIns="50800" lIns="50800" bIns="50800" rIns="50800"/>
              <a:lstStyle/>
              <a:p>
                <a:pPr algn="ctr">
                  <a:lnSpc>
                    <a:spcPts val="2554"/>
                  </a:lnSpc>
                </a:pPr>
              </a:p>
            </p:txBody>
          </p:sp>
        </p:grpSp>
        <p:sp>
          <p:nvSpPr>
            <p:cNvPr name="TextBox 15" id="15"/>
            <p:cNvSpPr txBox="true"/>
            <p:nvPr/>
          </p:nvSpPr>
          <p:spPr>
            <a:xfrm rot="0">
              <a:off x="1665291" y="4641378"/>
              <a:ext cx="1898208" cy="381039"/>
            </a:xfrm>
            <a:prstGeom prst="rect">
              <a:avLst/>
            </a:prstGeom>
          </p:spPr>
          <p:txBody>
            <a:bodyPr anchor="t" rtlCol="false" tIns="0" lIns="0" bIns="0" rIns="0">
              <a:spAutoFit/>
            </a:bodyPr>
            <a:lstStyle/>
            <a:p>
              <a:pPr algn="just">
                <a:lnSpc>
                  <a:spcPts val="2226"/>
                </a:lnSpc>
                <a:spcBef>
                  <a:spcPct val="0"/>
                </a:spcBef>
              </a:pPr>
              <a:r>
                <a:rPr lang="en-US" sz="1589">
                  <a:solidFill>
                    <a:srgbClr val="000000"/>
                  </a:solidFill>
                  <a:latin typeface="Times New Roman MT"/>
                  <a:ea typeface="Times New Roman MT"/>
                  <a:cs typeface="Times New Roman MT"/>
                  <a:sym typeface="Times New Roman MT"/>
                </a:rPr>
                <a:t>Corpus luteum</a:t>
              </a:r>
            </a:p>
          </p:txBody>
        </p:sp>
        <p:grpSp>
          <p:nvGrpSpPr>
            <p:cNvPr name="Group 16" id="16"/>
            <p:cNvGrpSpPr/>
            <p:nvPr/>
          </p:nvGrpSpPr>
          <p:grpSpPr>
            <a:xfrm rot="0">
              <a:off x="3334607" y="3164060"/>
              <a:ext cx="1683922" cy="872442"/>
              <a:chOff x="0" y="0"/>
              <a:chExt cx="332627" cy="172334"/>
            </a:xfrm>
          </p:grpSpPr>
          <p:sp>
            <p:nvSpPr>
              <p:cNvPr name="Freeform 17" id="17"/>
              <p:cNvSpPr/>
              <p:nvPr/>
            </p:nvSpPr>
            <p:spPr>
              <a:xfrm flipH="false" flipV="false" rot="0">
                <a:off x="0" y="0"/>
                <a:ext cx="332627" cy="172334"/>
              </a:xfrm>
              <a:custGeom>
                <a:avLst/>
                <a:gdLst/>
                <a:ahLst/>
                <a:cxnLst/>
                <a:rect r="r" b="b" t="t" l="l"/>
                <a:pathLst>
                  <a:path h="172334" w="332627">
                    <a:moveTo>
                      <a:pt x="0" y="0"/>
                    </a:moveTo>
                    <a:lnTo>
                      <a:pt x="332627" y="0"/>
                    </a:lnTo>
                    <a:lnTo>
                      <a:pt x="332627" y="172334"/>
                    </a:lnTo>
                    <a:lnTo>
                      <a:pt x="0" y="172334"/>
                    </a:lnTo>
                    <a:close/>
                  </a:path>
                </a:pathLst>
              </a:custGeom>
              <a:solidFill>
                <a:srgbClr val="FFFFFF"/>
              </a:solidFill>
            </p:spPr>
          </p:sp>
          <p:sp>
            <p:nvSpPr>
              <p:cNvPr name="TextBox 18" id="18"/>
              <p:cNvSpPr txBox="true"/>
              <p:nvPr/>
            </p:nvSpPr>
            <p:spPr>
              <a:xfrm>
                <a:off x="0" y="-66675"/>
                <a:ext cx="332627" cy="239009"/>
              </a:xfrm>
              <a:prstGeom prst="rect">
                <a:avLst/>
              </a:prstGeom>
            </p:spPr>
            <p:txBody>
              <a:bodyPr anchor="ctr" rtlCol="false" tIns="50800" lIns="50800" bIns="50800" rIns="50800"/>
              <a:lstStyle/>
              <a:p>
                <a:pPr algn="ctr">
                  <a:lnSpc>
                    <a:spcPts val="2554"/>
                  </a:lnSpc>
                </a:pPr>
              </a:p>
            </p:txBody>
          </p:sp>
        </p:grpSp>
        <p:sp>
          <p:nvSpPr>
            <p:cNvPr name="TextBox 19" id="19"/>
            <p:cNvSpPr txBox="true"/>
            <p:nvPr/>
          </p:nvSpPr>
          <p:spPr>
            <a:xfrm rot="0">
              <a:off x="3259537" y="3097385"/>
              <a:ext cx="1758992" cy="1117587"/>
            </a:xfrm>
            <a:prstGeom prst="rect">
              <a:avLst/>
            </a:prstGeom>
          </p:spPr>
          <p:txBody>
            <a:bodyPr anchor="t" rtlCol="false" tIns="0" lIns="0" bIns="0" rIns="0">
              <a:spAutoFit/>
            </a:bodyPr>
            <a:lstStyle/>
            <a:p>
              <a:pPr algn="ctr">
                <a:lnSpc>
                  <a:spcPts val="2220"/>
                </a:lnSpc>
              </a:pPr>
              <a:r>
                <a:rPr lang="en-US" sz="1586">
                  <a:solidFill>
                    <a:srgbClr val="000000"/>
                  </a:solidFill>
                  <a:latin typeface="Times New Roman MT"/>
                  <a:ea typeface="Times New Roman MT"/>
                  <a:cs typeface="Times New Roman MT"/>
                  <a:sym typeface="Times New Roman MT"/>
                </a:rPr>
                <a:t>Ovulation</a:t>
              </a:r>
            </a:p>
            <a:p>
              <a:pPr algn="ctr">
                <a:lnSpc>
                  <a:spcPts val="2220"/>
                </a:lnSpc>
                <a:spcBef>
                  <a:spcPct val="0"/>
                </a:spcBef>
              </a:pPr>
              <a:r>
                <a:rPr lang="en-US" sz="1586">
                  <a:solidFill>
                    <a:srgbClr val="000000"/>
                  </a:solidFill>
                  <a:latin typeface="Times New Roman MT"/>
                  <a:ea typeface="Times New Roman MT"/>
                  <a:cs typeface="Times New Roman MT"/>
                  <a:sym typeface="Times New Roman MT"/>
                </a:rPr>
                <a:t>(Matured Egg release)</a:t>
              </a:r>
            </a:p>
          </p:txBody>
        </p:sp>
        <p:grpSp>
          <p:nvGrpSpPr>
            <p:cNvPr name="Group 20" id="20"/>
            <p:cNvGrpSpPr/>
            <p:nvPr/>
          </p:nvGrpSpPr>
          <p:grpSpPr>
            <a:xfrm rot="0">
              <a:off x="906276" y="1845367"/>
              <a:ext cx="1725863" cy="690693"/>
              <a:chOff x="0" y="0"/>
              <a:chExt cx="365653" cy="146335"/>
            </a:xfrm>
          </p:grpSpPr>
          <p:sp>
            <p:nvSpPr>
              <p:cNvPr name="Freeform 21" id="21"/>
              <p:cNvSpPr/>
              <p:nvPr/>
            </p:nvSpPr>
            <p:spPr>
              <a:xfrm flipH="false" flipV="false" rot="0">
                <a:off x="0" y="0"/>
                <a:ext cx="365653" cy="146335"/>
              </a:xfrm>
              <a:custGeom>
                <a:avLst/>
                <a:gdLst/>
                <a:ahLst/>
                <a:cxnLst/>
                <a:rect r="r" b="b" t="t" l="l"/>
                <a:pathLst>
                  <a:path h="146335" w="365653">
                    <a:moveTo>
                      <a:pt x="0" y="0"/>
                    </a:moveTo>
                    <a:lnTo>
                      <a:pt x="365653" y="0"/>
                    </a:lnTo>
                    <a:lnTo>
                      <a:pt x="365653" y="146335"/>
                    </a:lnTo>
                    <a:lnTo>
                      <a:pt x="0" y="146335"/>
                    </a:lnTo>
                    <a:close/>
                  </a:path>
                </a:pathLst>
              </a:custGeom>
              <a:solidFill>
                <a:srgbClr val="FFFFFF"/>
              </a:solidFill>
            </p:spPr>
          </p:sp>
          <p:sp>
            <p:nvSpPr>
              <p:cNvPr name="TextBox 22" id="22"/>
              <p:cNvSpPr txBox="true"/>
              <p:nvPr/>
            </p:nvSpPr>
            <p:spPr>
              <a:xfrm>
                <a:off x="0" y="-66675"/>
                <a:ext cx="365653" cy="213010"/>
              </a:xfrm>
              <a:prstGeom prst="rect">
                <a:avLst/>
              </a:prstGeom>
            </p:spPr>
            <p:txBody>
              <a:bodyPr anchor="ctr" rtlCol="false" tIns="47363" lIns="47363" bIns="47363" rIns="47363"/>
              <a:lstStyle/>
              <a:p>
                <a:pPr algn="ctr">
                  <a:lnSpc>
                    <a:spcPts val="2554"/>
                  </a:lnSpc>
                </a:pPr>
              </a:p>
            </p:txBody>
          </p:sp>
        </p:grpSp>
        <p:sp>
          <p:nvSpPr>
            <p:cNvPr name="TextBox 23" id="23"/>
            <p:cNvSpPr txBox="true"/>
            <p:nvPr/>
          </p:nvSpPr>
          <p:spPr>
            <a:xfrm rot="0">
              <a:off x="906276" y="1778692"/>
              <a:ext cx="1725863" cy="757368"/>
            </a:xfrm>
            <a:prstGeom prst="rect">
              <a:avLst/>
            </a:prstGeom>
          </p:spPr>
          <p:txBody>
            <a:bodyPr anchor="t" rtlCol="false" tIns="0" lIns="0" bIns="0" rIns="0">
              <a:spAutoFit/>
            </a:bodyPr>
            <a:lstStyle/>
            <a:p>
              <a:pPr algn="ctr">
                <a:lnSpc>
                  <a:spcPts val="2206"/>
                </a:lnSpc>
              </a:pPr>
              <a:r>
                <a:rPr lang="en-US" sz="1576">
                  <a:solidFill>
                    <a:srgbClr val="000000"/>
                  </a:solidFill>
                  <a:latin typeface="Times New Roman MT"/>
                  <a:ea typeface="Times New Roman MT"/>
                  <a:cs typeface="Times New Roman MT"/>
                  <a:sym typeface="Times New Roman MT"/>
                </a:rPr>
                <a:t>Maturing Of </a:t>
              </a:r>
            </a:p>
            <a:p>
              <a:pPr algn="ctr">
                <a:lnSpc>
                  <a:spcPts val="2206"/>
                </a:lnSpc>
                <a:spcBef>
                  <a:spcPct val="0"/>
                </a:spcBef>
              </a:pPr>
              <a:r>
                <a:rPr lang="en-US" sz="1576">
                  <a:solidFill>
                    <a:srgbClr val="000000"/>
                  </a:solidFill>
                  <a:latin typeface="Times New Roman MT"/>
                  <a:ea typeface="Times New Roman MT"/>
                  <a:cs typeface="Times New Roman MT"/>
                  <a:sym typeface="Times New Roman MT"/>
                </a:rPr>
                <a:t>Eggs</a:t>
              </a:r>
            </a:p>
          </p:txBody>
        </p:sp>
        <p:grpSp>
          <p:nvGrpSpPr>
            <p:cNvPr name="Group 24" id="24"/>
            <p:cNvGrpSpPr/>
            <p:nvPr/>
          </p:nvGrpSpPr>
          <p:grpSpPr>
            <a:xfrm rot="0">
              <a:off x="6047453" y="1732058"/>
              <a:ext cx="1683922" cy="682701"/>
              <a:chOff x="0" y="0"/>
              <a:chExt cx="332627" cy="134854"/>
            </a:xfrm>
          </p:grpSpPr>
          <p:sp>
            <p:nvSpPr>
              <p:cNvPr name="Freeform 25" id="25"/>
              <p:cNvSpPr/>
              <p:nvPr/>
            </p:nvSpPr>
            <p:spPr>
              <a:xfrm flipH="false" flipV="false" rot="0">
                <a:off x="0" y="0"/>
                <a:ext cx="332627" cy="134854"/>
              </a:xfrm>
              <a:custGeom>
                <a:avLst/>
                <a:gdLst/>
                <a:ahLst/>
                <a:cxnLst/>
                <a:rect r="r" b="b" t="t" l="l"/>
                <a:pathLst>
                  <a:path h="134854" w="332627">
                    <a:moveTo>
                      <a:pt x="0" y="0"/>
                    </a:moveTo>
                    <a:lnTo>
                      <a:pt x="332627" y="0"/>
                    </a:lnTo>
                    <a:lnTo>
                      <a:pt x="332627" y="134854"/>
                    </a:lnTo>
                    <a:lnTo>
                      <a:pt x="0" y="134854"/>
                    </a:lnTo>
                    <a:close/>
                  </a:path>
                </a:pathLst>
              </a:custGeom>
              <a:solidFill>
                <a:srgbClr val="FFFFFF"/>
              </a:solidFill>
            </p:spPr>
          </p:sp>
          <p:sp>
            <p:nvSpPr>
              <p:cNvPr name="TextBox 26" id="26"/>
              <p:cNvSpPr txBox="true"/>
              <p:nvPr/>
            </p:nvSpPr>
            <p:spPr>
              <a:xfrm>
                <a:off x="0" y="-66675"/>
                <a:ext cx="332627" cy="201529"/>
              </a:xfrm>
              <a:prstGeom prst="rect">
                <a:avLst/>
              </a:prstGeom>
            </p:spPr>
            <p:txBody>
              <a:bodyPr anchor="ctr" rtlCol="false" tIns="50800" lIns="50800" bIns="50800" rIns="50800"/>
              <a:lstStyle/>
              <a:p>
                <a:pPr algn="ctr">
                  <a:lnSpc>
                    <a:spcPts val="2554"/>
                  </a:lnSpc>
                </a:pPr>
              </a:p>
            </p:txBody>
          </p:sp>
        </p:grpSp>
        <p:sp>
          <p:nvSpPr>
            <p:cNvPr name="TextBox 27" id="27"/>
            <p:cNvSpPr txBox="true"/>
            <p:nvPr/>
          </p:nvSpPr>
          <p:spPr>
            <a:xfrm rot="0">
              <a:off x="5972384" y="1665383"/>
              <a:ext cx="1758992" cy="749376"/>
            </a:xfrm>
            <a:prstGeom prst="rect">
              <a:avLst/>
            </a:prstGeom>
          </p:spPr>
          <p:txBody>
            <a:bodyPr anchor="t" rtlCol="false" tIns="0" lIns="0" bIns="0" rIns="0">
              <a:spAutoFit/>
            </a:bodyPr>
            <a:lstStyle/>
            <a:p>
              <a:pPr algn="ctr">
                <a:lnSpc>
                  <a:spcPts val="2220"/>
                </a:lnSpc>
                <a:spcBef>
                  <a:spcPct val="0"/>
                </a:spcBef>
              </a:pPr>
              <a:r>
                <a:rPr lang="en-US" sz="1586">
                  <a:solidFill>
                    <a:srgbClr val="000000"/>
                  </a:solidFill>
                  <a:latin typeface="Times New Roman MT"/>
                  <a:ea typeface="Times New Roman MT"/>
                  <a:cs typeface="Times New Roman MT"/>
                  <a:sym typeface="Times New Roman MT"/>
                </a:rPr>
                <a:t>Eggs Not Maturing</a:t>
              </a:r>
            </a:p>
          </p:txBody>
        </p:sp>
        <p:grpSp>
          <p:nvGrpSpPr>
            <p:cNvPr name="Group 28" id="28"/>
            <p:cNvGrpSpPr/>
            <p:nvPr/>
          </p:nvGrpSpPr>
          <p:grpSpPr>
            <a:xfrm rot="0">
              <a:off x="7148156" y="4681066"/>
              <a:ext cx="2182110" cy="682701"/>
              <a:chOff x="0" y="0"/>
              <a:chExt cx="431034" cy="134854"/>
            </a:xfrm>
          </p:grpSpPr>
          <p:sp>
            <p:nvSpPr>
              <p:cNvPr name="Freeform 29" id="29"/>
              <p:cNvSpPr/>
              <p:nvPr/>
            </p:nvSpPr>
            <p:spPr>
              <a:xfrm flipH="false" flipV="false" rot="0">
                <a:off x="0" y="0"/>
                <a:ext cx="431034" cy="134854"/>
              </a:xfrm>
              <a:custGeom>
                <a:avLst/>
                <a:gdLst/>
                <a:ahLst/>
                <a:cxnLst/>
                <a:rect r="r" b="b" t="t" l="l"/>
                <a:pathLst>
                  <a:path h="134854" w="431034">
                    <a:moveTo>
                      <a:pt x="0" y="0"/>
                    </a:moveTo>
                    <a:lnTo>
                      <a:pt x="431034" y="0"/>
                    </a:lnTo>
                    <a:lnTo>
                      <a:pt x="431034" y="134854"/>
                    </a:lnTo>
                    <a:lnTo>
                      <a:pt x="0" y="134854"/>
                    </a:lnTo>
                    <a:close/>
                  </a:path>
                </a:pathLst>
              </a:custGeom>
              <a:solidFill>
                <a:srgbClr val="FFFFFF"/>
              </a:solidFill>
            </p:spPr>
          </p:sp>
          <p:sp>
            <p:nvSpPr>
              <p:cNvPr name="TextBox 30" id="30"/>
              <p:cNvSpPr txBox="true"/>
              <p:nvPr/>
            </p:nvSpPr>
            <p:spPr>
              <a:xfrm>
                <a:off x="0" y="-66675"/>
                <a:ext cx="431034" cy="201529"/>
              </a:xfrm>
              <a:prstGeom prst="rect">
                <a:avLst/>
              </a:prstGeom>
            </p:spPr>
            <p:txBody>
              <a:bodyPr anchor="ctr" rtlCol="false" tIns="50800" lIns="50800" bIns="50800" rIns="50800"/>
              <a:lstStyle/>
              <a:p>
                <a:pPr algn="ctr">
                  <a:lnSpc>
                    <a:spcPts val="2554"/>
                  </a:lnSpc>
                </a:pPr>
              </a:p>
            </p:txBody>
          </p:sp>
        </p:grpSp>
        <p:sp>
          <p:nvSpPr>
            <p:cNvPr name="TextBox 31" id="31"/>
            <p:cNvSpPr txBox="true"/>
            <p:nvPr/>
          </p:nvSpPr>
          <p:spPr>
            <a:xfrm rot="0">
              <a:off x="7272363" y="4614391"/>
              <a:ext cx="1847712" cy="749376"/>
            </a:xfrm>
            <a:prstGeom prst="rect">
              <a:avLst/>
            </a:prstGeom>
          </p:spPr>
          <p:txBody>
            <a:bodyPr anchor="t" rtlCol="false" tIns="0" lIns="0" bIns="0" rIns="0">
              <a:spAutoFit/>
            </a:bodyPr>
            <a:lstStyle/>
            <a:p>
              <a:pPr algn="ctr">
                <a:lnSpc>
                  <a:spcPts val="2220"/>
                </a:lnSpc>
              </a:pPr>
              <a:r>
                <a:rPr lang="en-US" sz="1586">
                  <a:solidFill>
                    <a:srgbClr val="000000"/>
                  </a:solidFill>
                  <a:latin typeface="Times New Roman MT"/>
                  <a:ea typeface="Times New Roman MT"/>
                  <a:cs typeface="Times New Roman MT"/>
                  <a:sym typeface="Times New Roman MT"/>
                </a:rPr>
                <a:t>Immature eggs</a:t>
              </a:r>
            </a:p>
            <a:p>
              <a:pPr algn="ctr">
                <a:lnSpc>
                  <a:spcPts val="2220"/>
                </a:lnSpc>
                <a:spcBef>
                  <a:spcPct val="0"/>
                </a:spcBef>
              </a:pPr>
              <a:r>
                <a:rPr lang="en-US" sz="1586">
                  <a:solidFill>
                    <a:srgbClr val="000000"/>
                  </a:solidFill>
                  <a:latin typeface="Times New Roman MT"/>
                  <a:ea typeface="Times New Roman MT"/>
                  <a:cs typeface="Times New Roman MT"/>
                  <a:sym typeface="Times New Roman MT"/>
                </a:rPr>
                <a:t>Not released</a:t>
              </a:r>
            </a:p>
          </p:txBody>
        </p:sp>
        <p:grpSp>
          <p:nvGrpSpPr>
            <p:cNvPr name="Group 32" id="32"/>
            <p:cNvGrpSpPr/>
            <p:nvPr/>
          </p:nvGrpSpPr>
          <p:grpSpPr>
            <a:xfrm rot="0">
              <a:off x="5338631" y="4871589"/>
              <a:ext cx="1683922" cy="682701"/>
              <a:chOff x="0" y="0"/>
              <a:chExt cx="332627" cy="134854"/>
            </a:xfrm>
          </p:grpSpPr>
          <p:sp>
            <p:nvSpPr>
              <p:cNvPr name="Freeform 33" id="33"/>
              <p:cNvSpPr/>
              <p:nvPr/>
            </p:nvSpPr>
            <p:spPr>
              <a:xfrm flipH="false" flipV="false" rot="0">
                <a:off x="0" y="0"/>
                <a:ext cx="332627" cy="134854"/>
              </a:xfrm>
              <a:custGeom>
                <a:avLst/>
                <a:gdLst/>
                <a:ahLst/>
                <a:cxnLst/>
                <a:rect r="r" b="b" t="t" l="l"/>
                <a:pathLst>
                  <a:path h="134854" w="332627">
                    <a:moveTo>
                      <a:pt x="0" y="0"/>
                    </a:moveTo>
                    <a:lnTo>
                      <a:pt x="332627" y="0"/>
                    </a:lnTo>
                    <a:lnTo>
                      <a:pt x="332627" y="134854"/>
                    </a:lnTo>
                    <a:lnTo>
                      <a:pt x="0" y="134854"/>
                    </a:lnTo>
                    <a:close/>
                  </a:path>
                </a:pathLst>
              </a:custGeom>
              <a:solidFill>
                <a:srgbClr val="FFFFFF"/>
              </a:solidFill>
            </p:spPr>
          </p:sp>
          <p:sp>
            <p:nvSpPr>
              <p:cNvPr name="TextBox 34" id="34"/>
              <p:cNvSpPr txBox="true"/>
              <p:nvPr/>
            </p:nvSpPr>
            <p:spPr>
              <a:xfrm>
                <a:off x="0" y="-66675"/>
                <a:ext cx="332627" cy="201529"/>
              </a:xfrm>
              <a:prstGeom prst="rect">
                <a:avLst/>
              </a:prstGeom>
            </p:spPr>
            <p:txBody>
              <a:bodyPr anchor="ctr" rtlCol="false" tIns="50800" lIns="50800" bIns="50800" rIns="50800"/>
              <a:lstStyle/>
              <a:p>
                <a:pPr algn="ctr">
                  <a:lnSpc>
                    <a:spcPts val="2554"/>
                  </a:lnSpc>
                </a:pPr>
              </a:p>
            </p:txBody>
          </p:sp>
        </p:grpSp>
        <p:sp>
          <p:nvSpPr>
            <p:cNvPr name="TextBox 35" id="35"/>
            <p:cNvSpPr txBox="true"/>
            <p:nvPr/>
          </p:nvSpPr>
          <p:spPr>
            <a:xfrm rot="0">
              <a:off x="5263561" y="4804914"/>
              <a:ext cx="1758992" cy="749376"/>
            </a:xfrm>
            <a:prstGeom prst="rect">
              <a:avLst/>
            </a:prstGeom>
          </p:spPr>
          <p:txBody>
            <a:bodyPr anchor="t" rtlCol="false" tIns="0" lIns="0" bIns="0" rIns="0">
              <a:spAutoFit/>
            </a:bodyPr>
            <a:lstStyle/>
            <a:p>
              <a:pPr algn="ctr">
                <a:lnSpc>
                  <a:spcPts val="2220"/>
                </a:lnSpc>
                <a:spcBef>
                  <a:spcPct val="0"/>
                </a:spcBef>
              </a:pPr>
              <a:r>
                <a:rPr lang="en-US" sz="1586">
                  <a:solidFill>
                    <a:srgbClr val="000000"/>
                  </a:solidFill>
                  <a:latin typeface="Times New Roman MT"/>
                  <a:ea typeface="Times New Roman MT"/>
                  <a:cs typeface="Times New Roman MT"/>
                  <a:sym typeface="Times New Roman MT"/>
                </a:rPr>
                <a:t>Cysts Formation</a:t>
              </a:r>
            </a:p>
          </p:txBody>
        </p:sp>
      </p:grpSp>
      <p:sp>
        <p:nvSpPr>
          <p:cNvPr name="TextBox 36" id="36"/>
          <p:cNvSpPr txBox="true"/>
          <p:nvPr/>
        </p:nvSpPr>
        <p:spPr>
          <a:xfrm rot="0">
            <a:off x="14218324" y="8293138"/>
            <a:ext cx="2904712" cy="361663"/>
          </a:xfrm>
          <a:prstGeom prst="rect">
            <a:avLst/>
          </a:prstGeom>
        </p:spPr>
        <p:txBody>
          <a:bodyPr anchor="t" rtlCol="false" tIns="0" lIns="0" bIns="0" rIns="0">
            <a:spAutoFit/>
          </a:bodyPr>
          <a:lstStyle/>
          <a:p>
            <a:pPr algn="just">
              <a:lnSpc>
                <a:spcPts val="2640"/>
              </a:lnSpc>
              <a:spcBef>
                <a:spcPct val="0"/>
              </a:spcBef>
            </a:pPr>
            <a:r>
              <a:rPr lang="en-US" b="true" sz="1886" i="true">
                <a:solidFill>
                  <a:srgbClr val="000000"/>
                </a:solidFill>
                <a:latin typeface="Times New Roman MT Bold Italics"/>
                <a:ea typeface="Times New Roman MT Bold Italics"/>
                <a:cs typeface="Times New Roman MT Bold Italics"/>
                <a:sym typeface="Times New Roman MT Bold Italics"/>
              </a:rPr>
              <a:t>Fig. 02:</a:t>
            </a:r>
            <a:r>
              <a:rPr lang="en-US" b="true" sz="1886" i="true">
                <a:solidFill>
                  <a:srgbClr val="000000"/>
                </a:solidFill>
                <a:latin typeface="Times New Roman MT Bold Italics"/>
                <a:ea typeface="Times New Roman MT Bold Italics"/>
                <a:cs typeface="Times New Roman MT Bold Italics"/>
                <a:sym typeface="Times New Roman MT Bold Italics"/>
              </a:rPr>
              <a:t> Polycystic ovary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707251" y="5878373"/>
            <a:ext cx="14979507" cy="17936"/>
          </a:xfrm>
          <a:prstGeom prst="line">
            <a:avLst/>
          </a:prstGeom>
          <a:ln cap="flat" w="38100">
            <a:solidFill>
              <a:srgbClr val="474747"/>
            </a:solidFill>
            <a:prstDash val="solid"/>
            <a:headEnd type="none" len="sm" w="sm"/>
            <a:tailEnd type="none" len="sm" w="sm"/>
          </a:ln>
        </p:spPr>
      </p:sp>
      <p:grpSp>
        <p:nvGrpSpPr>
          <p:cNvPr name="Group 3" id="3"/>
          <p:cNvGrpSpPr/>
          <p:nvPr/>
        </p:nvGrpSpPr>
        <p:grpSpPr>
          <a:xfrm rot="0">
            <a:off x="1330586" y="5690040"/>
            <a:ext cx="376666" cy="37666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66675" cap="sq">
              <a:solidFill>
                <a:srgbClr val="C4DFFF"/>
              </a:solidFill>
              <a:prstDash val="solid"/>
              <a:miter/>
            </a:ln>
          </p:spPr>
        </p:sp>
        <p:sp>
          <p:nvSpPr>
            <p:cNvPr name="TextBox 5" id="5"/>
            <p:cNvSpPr txBox="true"/>
            <p:nvPr/>
          </p:nvSpPr>
          <p:spPr>
            <a:xfrm>
              <a:off x="76200" y="28575"/>
              <a:ext cx="660400" cy="708025"/>
            </a:xfrm>
            <a:prstGeom prst="rect">
              <a:avLst/>
            </a:prstGeom>
          </p:spPr>
          <p:txBody>
            <a:bodyPr anchor="ctr" rtlCol="false" tIns="49856" lIns="49856" bIns="49856" rIns="49856"/>
            <a:lstStyle/>
            <a:p>
              <a:pPr algn="ctr" marL="0" indent="0" lvl="0">
                <a:lnSpc>
                  <a:spcPts val="2896"/>
                </a:lnSpc>
                <a:spcBef>
                  <a:spcPct val="0"/>
                </a:spcBef>
              </a:pPr>
            </a:p>
          </p:txBody>
        </p:sp>
      </p:grpSp>
      <p:grpSp>
        <p:nvGrpSpPr>
          <p:cNvPr name="Group 6" id="6"/>
          <p:cNvGrpSpPr/>
          <p:nvPr/>
        </p:nvGrpSpPr>
        <p:grpSpPr>
          <a:xfrm rot="0">
            <a:off x="3709395" y="5719923"/>
            <a:ext cx="376666" cy="376666"/>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66675" cap="sq">
              <a:solidFill>
                <a:srgbClr val="B0E0FF"/>
              </a:solidFill>
              <a:prstDash val="solid"/>
              <a:miter/>
            </a:ln>
          </p:spPr>
        </p:sp>
        <p:sp>
          <p:nvSpPr>
            <p:cNvPr name="TextBox 8" id="8"/>
            <p:cNvSpPr txBox="true"/>
            <p:nvPr/>
          </p:nvSpPr>
          <p:spPr>
            <a:xfrm>
              <a:off x="76200" y="28575"/>
              <a:ext cx="660400" cy="708025"/>
            </a:xfrm>
            <a:prstGeom prst="rect">
              <a:avLst/>
            </a:prstGeom>
          </p:spPr>
          <p:txBody>
            <a:bodyPr anchor="ctr" rtlCol="false" tIns="49856" lIns="49856" bIns="49856" rIns="49856"/>
            <a:lstStyle/>
            <a:p>
              <a:pPr algn="ctr" marL="0" indent="0" lvl="0">
                <a:lnSpc>
                  <a:spcPts val="2896"/>
                </a:lnSpc>
                <a:spcBef>
                  <a:spcPct val="0"/>
                </a:spcBef>
              </a:pPr>
            </a:p>
          </p:txBody>
        </p:sp>
      </p:grpSp>
      <p:grpSp>
        <p:nvGrpSpPr>
          <p:cNvPr name="Group 9" id="9"/>
          <p:cNvGrpSpPr/>
          <p:nvPr/>
        </p:nvGrpSpPr>
        <p:grpSpPr>
          <a:xfrm rot="0">
            <a:off x="6172864" y="5689583"/>
            <a:ext cx="376666" cy="37666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66675" cap="sq">
              <a:solidFill>
                <a:srgbClr val="88A9D9"/>
              </a:solidFill>
              <a:prstDash val="solid"/>
              <a:miter/>
            </a:ln>
          </p:spPr>
        </p:sp>
        <p:sp>
          <p:nvSpPr>
            <p:cNvPr name="TextBox 11" id="11"/>
            <p:cNvSpPr txBox="true"/>
            <p:nvPr/>
          </p:nvSpPr>
          <p:spPr>
            <a:xfrm>
              <a:off x="76200" y="28575"/>
              <a:ext cx="660400" cy="708025"/>
            </a:xfrm>
            <a:prstGeom prst="rect">
              <a:avLst/>
            </a:prstGeom>
          </p:spPr>
          <p:txBody>
            <a:bodyPr anchor="ctr" rtlCol="false" tIns="49856" lIns="49856" bIns="49856" rIns="49856"/>
            <a:lstStyle/>
            <a:p>
              <a:pPr algn="ctr" marL="0" indent="0" lvl="0">
                <a:lnSpc>
                  <a:spcPts val="2896"/>
                </a:lnSpc>
                <a:spcBef>
                  <a:spcPct val="0"/>
                </a:spcBef>
              </a:pPr>
            </a:p>
          </p:txBody>
        </p:sp>
      </p:grpSp>
      <p:grpSp>
        <p:nvGrpSpPr>
          <p:cNvPr name="Group 12" id="12"/>
          <p:cNvGrpSpPr/>
          <p:nvPr/>
        </p:nvGrpSpPr>
        <p:grpSpPr>
          <a:xfrm rot="0">
            <a:off x="8726534" y="5719923"/>
            <a:ext cx="376666" cy="376666"/>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66675" cap="sq">
              <a:solidFill>
                <a:srgbClr val="87B5CF"/>
              </a:solidFill>
              <a:prstDash val="solid"/>
              <a:miter/>
            </a:ln>
          </p:spPr>
        </p:sp>
        <p:sp>
          <p:nvSpPr>
            <p:cNvPr name="TextBox 14" id="14"/>
            <p:cNvSpPr txBox="true"/>
            <p:nvPr/>
          </p:nvSpPr>
          <p:spPr>
            <a:xfrm>
              <a:off x="76200" y="28575"/>
              <a:ext cx="660400" cy="708025"/>
            </a:xfrm>
            <a:prstGeom prst="rect">
              <a:avLst/>
            </a:prstGeom>
          </p:spPr>
          <p:txBody>
            <a:bodyPr anchor="ctr" rtlCol="false" tIns="49856" lIns="49856" bIns="49856" rIns="49856"/>
            <a:lstStyle/>
            <a:p>
              <a:pPr algn="ctr" marL="0" indent="0" lvl="0">
                <a:lnSpc>
                  <a:spcPts val="2896"/>
                </a:lnSpc>
                <a:spcBef>
                  <a:spcPct val="0"/>
                </a:spcBef>
              </a:pPr>
            </a:p>
          </p:txBody>
        </p:sp>
      </p:grpSp>
      <p:grpSp>
        <p:nvGrpSpPr>
          <p:cNvPr name="Group 15" id="15"/>
          <p:cNvGrpSpPr/>
          <p:nvPr/>
        </p:nvGrpSpPr>
        <p:grpSpPr>
          <a:xfrm rot="0">
            <a:off x="11422635" y="5690040"/>
            <a:ext cx="376666" cy="37666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66675" cap="sq">
              <a:solidFill>
                <a:srgbClr val="6F9AD7"/>
              </a:solidFill>
              <a:prstDash val="solid"/>
              <a:miter/>
            </a:ln>
          </p:spPr>
        </p:sp>
        <p:sp>
          <p:nvSpPr>
            <p:cNvPr name="TextBox 17" id="17"/>
            <p:cNvSpPr txBox="true"/>
            <p:nvPr/>
          </p:nvSpPr>
          <p:spPr>
            <a:xfrm>
              <a:off x="76200" y="28575"/>
              <a:ext cx="660400" cy="708025"/>
            </a:xfrm>
            <a:prstGeom prst="rect">
              <a:avLst/>
            </a:prstGeom>
          </p:spPr>
          <p:txBody>
            <a:bodyPr anchor="ctr" rtlCol="false" tIns="49856" lIns="49856" bIns="49856" rIns="49856"/>
            <a:lstStyle/>
            <a:p>
              <a:pPr algn="ctr" marL="0" indent="0" lvl="0">
                <a:lnSpc>
                  <a:spcPts val="2896"/>
                </a:lnSpc>
                <a:spcBef>
                  <a:spcPct val="0"/>
                </a:spcBef>
              </a:pPr>
            </a:p>
          </p:txBody>
        </p:sp>
      </p:grpSp>
      <p:grpSp>
        <p:nvGrpSpPr>
          <p:cNvPr name="Group 18" id="18"/>
          <p:cNvGrpSpPr/>
          <p:nvPr/>
        </p:nvGrpSpPr>
        <p:grpSpPr>
          <a:xfrm rot="0">
            <a:off x="13809076" y="5689583"/>
            <a:ext cx="376666" cy="37666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66675" cap="sq">
              <a:solidFill>
                <a:srgbClr val="5A8ACE"/>
              </a:solidFill>
              <a:prstDash val="solid"/>
              <a:miter/>
            </a:ln>
          </p:spPr>
        </p:sp>
        <p:sp>
          <p:nvSpPr>
            <p:cNvPr name="TextBox 20" id="20"/>
            <p:cNvSpPr txBox="true"/>
            <p:nvPr/>
          </p:nvSpPr>
          <p:spPr>
            <a:xfrm>
              <a:off x="76200" y="28575"/>
              <a:ext cx="660400" cy="708025"/>
            </a:xfrm>
            <a:prstGeom prst="rect">
              <a:avLst/>
            </a:prstGeom>
          </p:spPr>
          <p:txBody>
            <a:bodyPr anchor="ctr" rtlCol="false" tIns="49856" lIns="49856" bIns="49856" rIns="49856"/>
            <a:lstStyle/>
            <a:p>
              <a:pPr algn="ctr" marL="0" indent="0" lvl="0">
                <a:lnSpc>
                  <a:spcPts val="2896"/>
                </a:lnSpc>
                <a:spcBef>
                  <a:spcPct val="0"/>
                </a:spcBef>
              </a:pPr>
            </a:p>
          </p:txBody>
        </p:sp>
      </p:grpSp>
      <p:grpSp>
        <p:nvGrpSpPr>
          <p:cNvPr name="Group 21" id="21"/>
          <p:cNvGrpSpPr/>
          <p:nvPr/>
        </p:nvGrpSpPr>
        <p:grpSpPr>
          <a:xfrm rot="0">
            <a:off x="16498425" y="5707976"/>
            <a:ext cx="376666" cy="376666"/>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w="66675" cap="sq">
              <a:solidFill>
                <a:srgbClr val="204170"/>
              </a:solidFill>
              <a:prstDash val="solid"/>
              <a:miter/>
            </a:ln>
          </p:spPr>
        </p:sp>
        <p:sp>
          <p:nvSpPr>
            <p:cNvPr name="TextBox 23" id="23"/>
            <p:cNvSpPr txBox="true"/>
            <p:nvPr/>
          </p:nvSpPr>
          <p:spPr>
            <a:xfrm>
              <a:off x="76200" y="28575"/>
              <a:ext cx="660400" cy="708025"/>
            </a:xfrm>
            <a:prstGeom prst="rect">
              <a:avLst/>
            </a:prstGeom>
          </p:spPr>
          <p:txBody>
            <a:bodyPr anchor="ctr" rtlCol="false" tIns="49856" lIns="49856" bIns="49856" rIns="49856"/>
            <a:lstStyle/>
            <a:p>
              <a:pPr algn="ctr" marL="0" indent="0" lvl="0">
                <a:lnSpc>
                  <a:spcPts val="2896"/>
                </a:lnSpc>
                <a:spcBef>
                  <a:spcPct val="0"/>
                </a:spcBef>
              </a:pPr>
            </a:p>
          </p:txBody>
        </p:sp>
      </p:grpSp>
      <p:sp>
        <p:nvSpPr>
          <p:cNvPr name="Freeform 24" id="24"/>
          <p:cNvSpPr/>
          <p:nvPr/>
        </p:nvSpPr>
        <p:spPr>
          <a:xfrm flipH="false" flipV="false" rot="0">
            <a:off x="-266158" y="0"/>
            <a:ext cx="18554158" cy="1275598"/>
          </a:xfrm>
          <a:custGeom>
            <a:avLst/>
            <a:gdLst/>
            <a:ahLst/>
            <a:cxnLst/>
            <a:rect r="r" b="b" t="t" l="l"/>
            <a:pathLst>
              <a:path h="1275598" w="18554158">
                <a:moveTo>
                  <a:pt x="0" y="0"/>
                </a:moveTo>
                <a:lnTo>
                  <a:pt x="18554158" y="0"/>
                </a:lnTo>
                <a:lnTo>
                  <a:pt x="18554158" y="1275598"/>
                </a:lnTo>
                <a:lnTo>
                  <a:pt x="0" y="1275598"/>
                </a:lnTo>
                <a:lnTo>
                  <a:pt x="0" y="0"/>
                </a:lnTo>
                <a:close/>
              </a:path>
            </a:pathLst>
          </a:custGeom>
          <a:blipFill>
            <a:blip r:embed="rId2"/>
            <a:stretch>
              <a:fillRect l="0" t="0" r="0" b="0"/>
            </a:stretch>
          </a:blipFill>
        </p:spPr>
      </p:sp>
      <p:sp>
        <p:nvSpPr>
          <p:cNvPr name="Freeform 25" id="25"/>
          <p:cNvSpPr/>
          <p:nvPr/>
        </p:nvSpPr>
        <p:spPr>
          <a:xfrm flipH="false" flipV="false" rot="0">
            <a:off x="-95079" y="1275598"/>
            <a:ext cx="2247558" cy="1042484"/>
          </a:xfrm>
          <a:custGeom>
            <a:avLst/>
            <a:gdLst/>
            <a:ahLst/>
            <a:cxnLst/>
            <a:rect r="r" b="b" t="t" l="l"/>
            <a:pathLst>
              <a:path h="1042484" w="2247558">
                <a:moveTo>
                  <a:pt x="0" y="0"/>
                </a:moveTo>
                <a:lnTo>
                  <a:pt x="2247558" y="0"/>
                </a:lnTo>
                <a:lnTo>
                  <a:pt x="2247558" y="1042485"/>
                </a:lnTo>
                <a:lnTo>
                  <a:pt x="0" y="1042485"/>
                </a:lnTo>
                <a:lnTo>
                  <a:pt x="0" y="0"/>
                </a:lnTo>
                <a:close/>
              </a:path>
            </a:pathLst>
          </a:custGeom>
          <a:blipFill>
            <a:blip r:embed="rId3"/>
            <a:stretch>
              <a:fillRect l="0" t="0" r="0" b="0"/>
            </a:stretch>
          </a:blipFill>
        </p:spPr>
      </p:sp>
      <p:sp>
        <p:nvSpPr>
          <p:cNvPr name="Freeform 26" id="26"/>
          <p:cNvSpPr/>
          <p:nvPr/>
        </p:nvSpPr>
        <p:spPr>
          <a:xfrm flipH="false" flipV="false" rot="0">
            <a:off x="15517640" y="1289383"/>
            <a:ext cx="2770360" cy="1028700"/>
          </a:xfrm>
          <a:custGeom>
            <a:avLst/>
            <a:gdLst/>
            <a:ahLst/>
            <a:cxnLst/>
            <a:rect r="r" b="b" t="t" l="l"/>
            <a:pathLst>
              <a:path h="1028700" w="2770360">
                <a:moveTo>
                  <a:pt x="0" y="0"/>
                </a:moveTo>
                <a:lnTo>
                  <a:pt x="2770360" y="0"/>
                </a:lnTo>
                <a:lnTo>
                  <a:pt x="2770360" y="1028700"/>
                </a:lnTo>
                <a:lnTo>
                  <a:pt x="0" y="1028700"/>
                </a:lnTo>
                <a:lnTo>
                  <a:pt x="0" y="0"/>
                </a:lnTo>
                <a:close/>
              </a:path>
            </a:pathLst>
          </a:custGeom>
          <a:blipFill>
            <a:blip r:embed="rId4"/>
            <a:stretch>
              <a:fillRect l="0" t="0" r="0" b="0"/>
            </a:stretch>
          </a:blipFill>
        </p:spPr>
      </p:sp>
      <p:sp>
        <p:nvSpPr>
          <p:cNvPr name="Freeform 27" id="27"/>
          <p:cNvSpPr/>
          <p:nvPr/>
        </p:nvSpPr>
        <p:spPr>
          <a:xfrm flipH="false" flipV="false" rot="0">
            <a:off x="3090394" y="6492169"/>
            <a:ext cx="1727263" cy="1117088"/>
          </a:xfrm>
          <a:custGeom>
            <a:avLst/>
            <a:gdLst/>
            <a:ahLst/>
            <a:cxnLst/>
            <a:rect r="r" b="b" t="t" l="l"/>
            <a:pathLst>
              <a:path h="1117088" w="1727263">
                <a:moveTo>
                  <a:pt x="0" y="0"/>
                </a:moveTo>
                <a:lnTo>
                  <a:pt x="1727263" y="0"/>
                </a:lnTo>
                <a:lnTo>
                  <a:pt x="1727263" y="1117089"/>
                </a:lnTo>
                <a:lnTo>
                  <a:pt x="0" y="1117089"/>
                </a:lnTo>
                <a:lnTo>
                  <a:pt x="0" y="0"/>
                </a:lnTo>
                <a:close/>
              </a:path>
            </a:pathLst>
          </a:custGeom>
          <a:blipFill>
            <a:blip r:embed="rId5"/>
            <a:stretch>
              <a:fillRect l="0" t="0" r="0" b="0"/>
            </a:stretch>
          </a:blipFill>
        </p:spPr>
      </p:sp>
      <p:sp>
        <p:nvSpPr>
          <p:cNvPr name="Freeform 28" id="28"/>
          <p:cNvSpPr/>
          <p:nvPr/>
        </p:nvSpPr>
        <p:spPr>
          <a:xfrm flipH="false" flipV="false" rot="0">
            <a:off x="8282267" y="6306013"/>
            <a:ext cx="1274600" cy="1274600"/>
          </a:xfrm>
          <a:custGeom>
            <a:avLst/>
            <a:gdLst/>
            <a:ahLst/>
            <a:cxnLst/>
            <a:rect r="r" b="b" t="t" l="l"/>
            <a:pathLst>
              <a:path h="1274600" w="1274600">
                <a:moveTo>
                  <a:pt x="0" y="0"/>
                </a:moveTo>
                <a:lnTo>
                  <a:pt x="1274600" y="0"/>
                </a:lnTo>
                <a:lnTo>
                  <a:pt x="1274600" y="1274600"/>
                </a:lnTo>
                <a:lnTo>
                  <a:pt x="0" y="1274600"/>
                </a:lnTo>
                <a:lnTo>
                  <a:pt x="0" y="0"/>
                </a:lnTo>
                <a:close/>
              </a:path>
            </a:pathLst>
          </a:custGeom>
          <a:blipFill>
            <a:blip r:embed="rId6"/>
            <a:stretch>
              <a:fillRect l="0" t="0" r="0" b="0"/>
            </a:stretch>
          </a:blipFill>
        </p:spPr>
      </p:sp>
      <p:sp>
        <p:nvSpPr>
          <p:cNvPr name="Freeform 29" id="29"/>
          <p:cNvSpPr/>
          <p:nvPr/>
        </p:nvSpPr>
        <p:spPr>
          <a:xfrm flipH="false" flipV="false" rot="0">
            <a:off x="13295700" y="6306013"/>
            <a:ext cx="1403417" cy="1403417"/>
          </a:xfrm>
          <a:custGeom>
            <a:avLst/>
            <a:gdLst/>
            <a:ahLst/>
            <a:cxnLst/>
            <a:rect r="r" b="b" t="t" l="l"/>
            <a:pathLst>
              <a:path h="1403417" w="1403417">
                <a:moveTo>
                  <a:pt x="0" y="0"/>
                </a:moveTo>
                <a:lnTo>
                  <a:pt x="1403417" y="0"/>
                </a:lnTo>
                <a:lnTo>
                  <a:pt x="1403417" y="1403416"/>
                </a:lnTo>
                <a:lnTo>
                  <a:pt x="0" y="1403416"/>
                </a:lnTo>
                <a:lnTo>
                  <a:pt x="0" y="0"/>
                </a:lnTo>
                <a:close/>
              </a:path>
            </a:pathLst>
          </a:custGeom>
          <a:blipFill>
            <a:blip r:embed="rId7"/>
            <a:stretch>
              <a:fillRect l="0" t="0" r="0" b="0"/>
            </a:stretch>
          </a:blipFill>
        </p:spPr>
      </p:sp>
      <p:sp>
        <p:nvSpPr>
          <p:cNvPr name="Freeform 30" id="30"/>
          <p:cNvSpPr/>
          <p:nvPr/>
        </p:nvSpPr>
        <p:spPr>
          <a:xfrm flipH="false" flipV="false" rot="0">
            <a:off x="15447723" y="4265268"/>
            <a:ext cx="2400544" cy="1238451"/>
          </a:xfrm>
          <a:custGeom>
            <a:avLst/>
            <a:gdLst/>
            <a:ahLst/>
            <a:cxnLst/>
            <a:rect r="r" b="b" t="t" l="l"/>
            <a:pathLst>
              <a:path h="1238451" w="2400544">
                <a:moveTo>
                  <a:pt x="0" y="0"/>
                </a:moveTo>
                <a:lnTo>
                  <a:pt x="2400545" y="0"/>
                </a:lnTo>
                <a:lnTo>
                  <a:pt x="2400545" y="1238451"/>
                </a:lnTo>
                <a:lnTo>
                  <a:pt x="0" y="1238451"/>
                </a:lnTo>
                <a:lnTo>
                  <a:pt x="0" y="0"/>
                </a:lnTo>
                <a:close/>
              </a:path>
            </a:pathLst>
          </a:custGeom>
          <a:blipFill>
            <a:blip r:embed="rId8"/>
            <a:stretch>
              <a:fillRect l="0" t="-324" r="-227481" b="-256735"/>
            </a:stretch>
          </a:blipFill>
        </p:spPr>
      </p:sp>
      <p:grpSp>
        <p:nvGrpSpPr>
          <p:cNvPr name="Group 31" id="31"/>
          <p:cNvGrpSpPr/>
          <p:nvPr/>
        </p:nvGrpSpPr>
        <p:grpSpPr>
          <a:xfrm rot="0">
            <a:off x="5729489" y="4169058"/>
            <a:ext cx="1272930" cy="1353123"/>
            <a:chOff x="0" y="0"/>
            <a:chExt cx="1697240" cy="1804163"/>
          </a:xfrm>
        </p:grpSpPr>
        <p:sp>
          <p:nvSpPr>
            <p:cNvPr name="Freeform 32" id="32"/>
            <p:cNvSpPr/>
            <p:nvPr/>
          </p:nvSpPr>
          <p:spPr>
            <a:xfrm flipH="false" flipV="false" rot="0">
              <a:off x="842277" y="910190"/>
              <a:ext cx="854964" cy="893973"/>
            </a:xfrm>
            <a:custGeom>
              <a:avLst/>
              <a:gdLst/>
              <a:ahLst/>
              <a:cxnLst/>
              <a:rect r="r" b="b" t="t" l="l"/>
              <a:pathLst>
                <a:path h="893973" w="854964">
                  <a:moveTo>
                    <a:pt x="0" y="0"/>
                  </a:moveTo>
                  <a:lnTo>
                    <a:pt x="854963" y="0"/>
                  </a:lnTo>
                  <a:lnTo>
                    <a:pt x="854963" y="893973"/>
                  </a:lnTo>
                  <a:lnTo>
                    <a:pt x="0" y="89397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3" id="33"/>
            <p:cNvSpPr/>
            <p:nvPr/>
          </p:nvSpPr>
          <p:spPr>
            <a:xfrm flipH="false" flipV="false" rot="0">
              <a:off x="887455" y="73595"/>
              <a:ext cx="800400" cy="753831"/>
            </a:xfrm>
            <a:custGeom>
              <a:avLst/>
              <a:gdLst/>
              <a:ahLst/>
              <a:cxnLst/>
              <a:rect r="r" b="b" t="t" l="l"/>
              <a:pathLst>
                <a:path h="753831" w="800400">
                  <a:moveTo>
                    <a:pt x="0" y="0"/>
                  </a:moveTo>
                  <a:lnTo>
                    <a:pt x="800400" y="0"/>
                  </a:lnTo>
                  <a:lnTo>
                    <a:pt x="800400" y="753831"/>
                  </a:lnTo>
                  <a:lnTo>
                    <a:pt x="0" y="7538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4" id="34"/>
            <p:cNvSpPr/>
            <p:nvPr/>
          </p:nvSpPr>
          <p:spPr>
            <a:xfrm flipH="false" flipV="false" rot="0">
              <a:off x="0" y="0"/>
              <a:ext cx="796841" cy="973917"/>
            </a:xfrm>
            <a:custGeom>
              <a:avLst/>
              <a:gdLst/>
              <a:ahLst/>
              <a:cxnLst/>
              <a:rect r="r" b="b" t="t" l="l"/>
              <a:pathLst>
                <a:path h="973917" w="796841">
                  <a:moveTo>
                    <a:pt x="0" y="0"/>
                  </a:moveTo>
                  <a:lnTo>
                    <a:pt x="796841" y="0"/>
                  </a:lnTo>
                  <a:lnTo>
                    <a:pt x="796841" y="973917"/>
                  </a:lnTo>
                  <a:lnTo>
                    <a:pt x="0" y="97391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5" id="35"/>
            <p:cNvSpPr/>
            <p:nvPr/>
          </p:nvSpPr>
          <p:spPr>
            <a:xfrm flipH="false" flipV="false" rot="0">
              <a:off x="74739" y="900322"/>
              <a:ext cx="668565" cy="890341"/>
            </a:xfrm>
            <a:custGeom>
              <a:avLst/>
              <a:gdLst/>
              <a:ahLst/>
              <a:cxnLst/>
              <a:rect r="r" b="b" t="t" l="l"/>
              <a:pathLst>
                <a:path h="890341" w="668565">
                  <a:moveTo>
                    <a:pt x="0" y="0"/>
                  </a:moveTo>
                  <a:lnTo>
                    <a:pt x="668565" y="0"/>
                  </a:lnTo>
                  <a:lnTo>
                    <a:pt x="668565" y="890341"/>
                  </a:lnTo>
                  <a:lnTo>
                    <a:pt x="0" y="89034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grpSp>
      <p:sp>
        <p:nvSpPr>
          <p:cNvPr name="Freeform 36" id="36"/>
          <p:cNvSpPr/>
          <p:nvPr/>
        </p:nvSpPr>
        <p:spPr>
          <a:xfrm flipH="false" flipV="false" rot="0">
            <a:off x="10958121" y="4345764"/>
            <a:ext cx="1305693" cy="1104729"/>
          </a:xfrm>
          <a:custGeom>
            <a:avLst/>
            <a:gdLst/>
            <a:ahLst/>
            <a:cxnLst/>
            <a:rect r="r" b="b" t="t" l="l"/>
            <a:pathLst>
              <a:path h="1104729" w="1305693">
                <a:moveTo>
                  <a:pt x="0" y="0"/>
                </a:moveTo>
                <a:lnTo>
                  <a:pt x="1305693" y="0"/>
                </a:lnTo>
                <a:lnTo>
                  <a:pt x="1305693" y="1104730"/>
                </a:lnTo>
                <a:lnTo>
                  <a:pt x="0" y="1104730"/>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37" id="37"/>
          <p:cNvSpPr/>
          <p:nvPr/>
        </p:nvSpPr>
        <p:spPr>
          <a:xfrm flipH="false" flipV="false" rot="0">
            <a:off x="1054229" y="4169058"/>
            <a:ext cx="851245" cy="1405989"/>
          </a:xfrm>
          <a:custGeom>
            <a:avLst/>
            <a:gdLst/>
            <a:ahLst/>
            <a:cxnLst/>
            <a:rect r="r" b="b" t="t" l="l"/>
            <a:pathLst>
              <a:path h="1405989" w="851245">
                <a:moveTo>
                  <a:pt x="0" y="0"/>
                </a:moveTo>
                <a:lnTo>
                  <a:pt x="851245" y="0"/>
                </a:lnTo>
                <a:lnTo>
                  <a:pt x="851245" y="1405989"/>
                </a:lnTo>
                <a:lnTo>
                  <a:pt x="0" y="1405989"/>
                </a:lnTo>
                <a:lnTo>
                  <a:pt x="0" y="0"/>
                </a:lnTo>
                <a:close/>
              </a:path>
            </a:pathLst>
          </a:custGeom>
          <a:blipFill>
            <a:blip r:embed="rId19"/>
            <a:stretch>
              <a:fillRect l="0" t="0" r="0" b="0"/>
            </a:stretch>
          </a:blipFill>
        </p:spPr>
      </p:sp>
      <p:sp>
        <p:nvSpPr>
          <p:cNvPr name="TextBox 38" id="38"/>
          <p:cNvSpPr txBox="true"/>
          <p:nvPr/>
        </p:nvSpPr>
        <p:spPr>
          <a:xfrm rot="0">
            <a:off x="7880962" y="4925525"/>
            <a:ext cx="2444474" cy="578194"/>
          </a:xfrm>
          <a:prstGeom prst="rect">
            <a:avLst/>
          </a:prstGeom>
        </p:spPr>
        <p:txBody>
          <a:bodyPr anchor="t" rtlCol="false" tIns="0" lIns="0" bIns="0" rIns="0">
            <a:spAutoFit/>
          </a:bodyPr>
          <a:lstStyle/>
          <a:p>
            <a:pPr algn="ctr">
              <a:lnSpc>
                <a:spcPts val="1556"/>
              </a:lnSpc>
            </a:pPr>
            <a:r>
              <a:rPr lang="en-US" sz="1216">
                <a:solidFill>
                  <a:srgbClr val="000000"/>
                </a:solidFill>
                <a:latin typeface="Public Sans"/>
                <a:ea typeface="Public Sans"/>
                <a:cs typeface="Public Sans"/>
                <a:sym typeface="Public Sans"/>
              </a:rPr>
              <a:t>AI-powered diagnostic system : XAI &amp; DL models (DenseNet201, InceptionV3, EfficientNetV2) .</a:t>
            </a:r>
          </a:p>
        </p:txBody>
      </p:sp>
      <p:sp>
        <p:nvSpPr>
          <p:cNvPr name="TextBox 39" id="39"/>
          <p:cNvSpPr txBox="true"/>
          <p:nvPr/>
        </p:nvSpPr>
        <p:spPr>
          <a:xfrm rot="0">
            <a:off x="412033" y="7031063"/>
            <a:ext cx="2213771" cy="768694"/>
          </a:xfrm>
          <a:prstGeom prst="rect">
            <a:avLst/>
          </a:prstGeom>
        </p:spPr>
        <p:txBody>
          <a:bodyPr anchor="t" rtlCol="false" tIns="0" lIns="0" bIns="0" rIns="0">
            <a:spAutoFit/>
          </a:bodyPr>
          <a:lstStyle/>
          <a:p>
            <a:pPr algn="ctr" marL="0" indent="0" lvl="0">
              <a:lnSpc>
                <a:spcPts val="1556"/>
              </a:lnSpc>
              <a:spcBef>
                <a:spcPct val="0"/>
              </a:spcBef>
            </a:pPr>
            <a:r>
              <a:rPr lang="en-US" sz="1216">
                <a:solidFill>
                  <a:srgbClr val="000000"/>
                </a:solidFill>
                <a:latin typeface="Public Sans"/>
                <a:ea typeface="Public Sans"/>
                <a:cs typeface="Public Sans"/>
                <a:sym typeface="Public Sans"/>
              </a:rPr>
              <a:t>Affects 5-15% of females globally, the most common hormonal disorder in reproductive-age women.</a:t>
            </a:r>
          </a:p>
        </p:txBody>
      </p:sp>
      <p:sp>
        <p:nvSpPr>
          <p:cNvPr name="TextBox 40" id="40"/>
          <p:cNvSpPr txBox="true"/>
          <p:nvPr/>
        </p:nvSpPr>
        <p:spPr>
          <a:xfrm rot="0">
            <a:off x="685033" y="6196021"/>
            <a:ext cx="1564994" cy="674200"/>
          </a:xfrm>
          <a:prstGeom prst="rect">
            <a:avLst/>
          </a:prstGeom>
        </p:spPr>
        <p:txBody>
          <a:bodyPr anchor="t" rtlCol="false" tIns="0" lIns="0" bIns="0" rIns="0">
            <a:spAutoFit/>
          </a:bodyPr>
          <a:lstStyle/>
          <a:p>
            <a:pPr algn="ctr" marL="0" indent="0" lvl="0">
              <a:lnSpc>
                <a:spcPts val="2661"/>
              </a:lnSpc>
              <a:spcBef>
                <a:spcPct val="0"/>
              </a:spcBef>
            </a:pPr>
            <a:r>
              <a:rPr lang="en-US" b="true" sz="2079">
                <a:solidFill>
                  <a:srgbClr val="000000"/>
                </a:solidFill>
                <a:latin typeface="Public Sans Bold"/>
                <a:ea typeface="Public Sans Bold"/>
                <a:cs typeface="Public Sans Bold"/>
                <a:sym typeface="Public Sans Bold"/>
              </a:rPr>
              <a:t>Disease Impact</a:t>
            </a:r>
          </a:p>
        </p:txBody>
      </p:sp>
      <p:sp>
        <p:nvSpPr>
          <p:cNvPr name="TextBox 41" id="41"/>
          <p:cNvSpPr txBox="true"/>
          <p:nvPr/>
        </p:nvSpPr>
        <p:spPr>
          <a:xfrm rot="0">
            <a:off x="2598308" y="4932304"/>
            <a:ext cx="2598840" cy="578194"/>
          </a:xfrm>
          <a:prstGeom prst="rect">
            <a:avLst/>
          </a:prstGeom>
        </p:spPr>
        <p:txBody>
          <a:bodyPr anchor="t" rtlCol="false" tIns="0" lIns="0" bIns="0" rIns="0">
            <a:spAutoFit/>
          </a:bodyPr>
          <a:lstStyle/>
          <a:p>
            <a:pPr algn="ctr" marL="0" indent="0" lvl="0">
              <a:lnSpc>
                <a:spcPts val="1556"/>
              </a:lnSpc>
              <a:spcBef>
                <a:spcPct val="0"/>
              </a:spcBef>
            </a:pPr>
            <a:r>
              <a:rPr lang="en-US" sz="1216">
                <a:solidFill>
                  <a:srgbClr val="000000"/>
                </a:solidFill>
                <a:latin typeface="Public Sans"/>
                <a:ea typeface="Public Sans"/>
                <a:cs typeface="Public Sans"/>
                <a:sym typeface="Public Sans"/>
              </a:rPr>
              <a:t>Slow manual interpretation, limited generalizability, model  complexity, and inconsistent preprocessing.</a:t>
            </a:r>
          </a:p>
        </p:txBody>
      </p:sp>
      <p:sp>
        <p:nvSpPr>
          <p:cNvPr name="TextBox 42" id="42"/>
          <p:cNvSpPr txBox="true"/>
          <p:nvPr/>
        </p:nvSpPr>
        <p:spPr>
          <a:xfrm rot="0">
            <a:off x="2764424" y="4096180"/>
            <a:ext cx="2266608" cy="674200"/>
          </a:xfrm>
          <a:prstGeom prst="rect">
            <a:avLst/>
          </a:prstGeom>
        </p:spPr>
        <p:txBody>
          <a:bodyPr anchor="t" rtlCol="false" tIns="0" lIns="0" bIns="0" rIns="0">
            <a:spAutoFit/>
          </a:bodyPr>
          <a:lstStyle/>
          <a:p>
            <a:pPr algn="ctr" marL="0" indent="0" lvl="0">
              <a:lnSpc>
                <a:spcPts val="2661"/>
              </a:lnSpc>
              <a:spcBef>
                <a:spcPct val="0"/>
              </a:spcBef>
            </a:pPr>
            <a:r>
              <a:rPr lang="en-US" b="true" sz="2079">
                <a:solidFill>
                  <a:srgbClr val="000000"/>
                </a:solidFill>
                <a:latin typeface="Public Sans Bold"/>
                <a:ea typeface="Public Sans Bold"/>
                <a:cs typeface="Public Sans Bold"/>
                <a:sym typeface="Public Sans Bold"/>
              </a:rPr>
              <a:t>Traditional Limitations</a:t>
            </a:r>
          </a:p>
        </p:txBody>
      </p:sp>
      <p:sp>
        <p:nvSpPr>
          <p:cNvPr name="TextBox 43" id="43"/>
          <p:cNvSpPr txBox="true"/>
          <p:nvPr/>
        </p:nvSpPr>
        <p:spPr>
          <a:xfrm rot="0">
            <a:off x="8320702" y="4140483"/>
            <a:ext cx="1564994" cy="674200"/>
          </a:xfrm>
          <a:prstGeom prst="rect">
            <a:avLst/>
          </a:prstGeom>
        </p:spPr>
        <p:txBody>
          <a:bodyPr anchor="t" rtlCol="false" tIns="0" lIns="0" bIns="0" rIns="0">
            <a:spAutoFit/>
          </a:bodyPr>
          <a:lstStyle/>
          <a:p>
            <a:pPr algn="ctr" marL="0" indent="0" lvl="0">
              <a:lnSpc>
                <a:spcPts val="2661"/>
              </a:lnSpc>
              <a:spcBef>
                <a:spcPct val="0"/>
              </a:spcBef>
            </a:pPr>
            <a:r>
              <a:rPr lang="en-US" b="true" sz="2079">
                <a:solidFill>
                  <a:srgbClr val="000000"/>
                </a:solidFill>
                <a:latin typeface="Public Sans Bold"/>
                <a:ea typeface="Public Sans Bold"/>
                <a:cs typeface="Public Sans Bold"/>
                <a:sym typeface="Public Sans Bold"/>
              </a:rPr>
              <a:t>Dataset Collection</a:t>
            </a:r>
          </a:p>
        </p:txBody>
      </p:sp>
      <p:sp>
        <p:nvSpPr>
          <p:cNvPr name="TextBox 44" id="44"/>
          <p:cNvSpPr txBox="true"/>
          <p:nvPr/>
        </p:nvSpPr>
        <p:spPr>
          <a:xfrm rot="0">
            <a:off x="12878350" y="4933861"/>
            <a:ext cx="2285518" cy="578194"/>
          </a:xfrm>
          <a:prstGeom prst="rect">
            <a:avLst/>
          </a:prstGeom>
        </p:spPr>
        <p:txBody>
          <a:bodyPr anchor="t" rtlCol="false" tIns="0" lIns="0" bIns="0" rIns="0">
            <a:spAutoFit/>
          </a:bodyPr>
          <a:lstStyle/>
          <a:p>
            <a:pPr algn="ctr" marL="0" indent="0" lvl="0">
              <a:lnSpc>
                <a:spcPts val="1556"/>
              </a:lnSpc>
              <a:spcBef>
                <a:spcPct val="0"/>
              </a:spcBef>
            </a:pPr>
            <a:r>
              <a:rPr lang="en-US" sz="1216">
                <a:solidFill>
                  <a:srgbClr val="000000"/>
                </a:solidFill>
                <a:latin typeface="Public Sans"/>
                <a:ea typeface="Public Sans"/>
                <a:cs typeface="Public Sans"/>
                <a:sym typeface="Public Sans"/>
              </a:rPr>
              <a:t>Trained on 3,874 ultrasound images, Surpassed traditional methods achieving 100%. </a:t>
            </a:r>
          </a:p>
        </p:txBody>
      </p:sp>
      <p:sp>
        <p:nvSpPr>
          <p:cNvPr name="TextBox 45" id="45"/>
          <p:cNvSpPr txBox="true"/>
          <p:nvPr/>
        </p:nvSpPr>
        <p:spPr>
          <a:xfrm rot="0">
            <a:off x="13238612" y="4140483"/>
            <a:ext cx="1564994" cy="674200"/>
          </a:xfrm>
          <a:prstGeom prst="rect">
            <a:avLst/>
          </a:prstGeom>
        </p:spPr>
        <p:txBody>
          <a:bodyPr anchor="t" rtlCol="false" tIns="0" lIns="0" bIns="0" rIns="0">
            <a:spAutoFit/>
          </a:bodyPr>
          <a:lstStyle/>
          <a:p>
            <a:pPr algn="ctr" marL="0" indent="0" lvl="0">
              <a:lnSpc>
                <a:spcPts val="2661"/>
              </a:lnSpc>
              <a:spcBef>
                <a:spcPct val="0"/>
              </a:spcBef>
            </a:pPr>
            <a:r>
              <a:rPr lang="en-US" b="true" sz="2079">
                <a:solidFill>
                  <a:srgbClr val="000000"/>
                </a:solidFill>
                <a:latin typeface="Public Sans Bold"/>
                <a:ea typeface="Public Sans Bold"/>
                <a:cs typeface="Public Sans Bold"/>
                <a:sym typeface="Public Sans Bold"/>
              </a:rPr>
              <a:t>Data Efficiency</a:t>
            </a:r>
          </a:p>
        </p:txBody>
      </p:sp>
      <p:sp>
        <p:nvSpPr>
          <p:cNvPr name="TextBox 46" id="46"/>
          <p:cNvSpPr txBox="true"/>
          <p:nvPr/>
        </p:nvSpPr>
        <p:spPr>
          <a:xfrm rot="0">
            <a:off x="10506562" y="7031063"/>
            <a:ext cx="2451636" cy="578194"/>
          </a:xfrm>
          <a:prstGeom prst="rect">
            <a:avLst/>
          </a:prstGeom>
        </p:spPr>
        <p:txBody>
          <a:bodyPr anchor="t" rtlCol="false" tIns="0" lIns="0" bIns="0" rIns="0">
            <a:spAutoFit/>
          </a:bodyPr>
          <a:lstStyle/>
          <a:p>
            <a:pPr algn="ctr" marL="0" indent="0" lvl="0">
              <a:lnSpc>
                <a:spcPts val="1556"/>
              </a:lnSpc>
              <a:spcBef>
                <a:spcPct val="0"/>
              </a:spcBef>
            </a:pPr>
            <a:r>
              <a:rPr lang="en-US" sz="1216">
                <a:solidFill>
                  <a:srgbClr val="000000"/>
                </a:solidFill>
                <a:latin typeface="Public Sans"/>
                <a:ea typeface="Public Sans"/>
                <a:cs typeface="Public Sans"/>
                <a:sym typeface="Public Sans"/>
              </a:rPr>
              <a:t>Existing PCOS methods lack data and interpretability; AI ensures accessible, reliable diagnoses.</a:t>
            </a:r>
          </a:p>
        </p:txBody>
      </p:sp>
      <p:sp>
        <p:nvSpPr>
          <p:cNvPr name="TextBox 47" id="47"/>
          <p:cNvSpPr txBox="true"/>
          <p:nvPr/>
        </p:nvSpPr>
        <p:spPr>
          <a:xfrm rot="0">
            <a:off x="15517640" y="7031063"/>
            <a:ext cx="2316778" cy="768694"/>
          </a:xfrm>
          <a:prstGeom prst="rect">
            <a:avLst/>
          </a:prstGeom>
        </p:spPr>
        <p:txBody>
          <a:bodyPr anchor="t" rtlCol="false" tIns="0" lIns="0" bIns="0" rIns="0">
            <a:spAutoFit/>
          </a:bodyPr>
          <a:lstStyle/>
          <a:p>
            <a:pPr algn="ctr" marL="0" indent="0" lvl="0">
              <a:lnSpc>
                <a:spcPts val="1556"/>
              </a:lnSpc>
              <a:spcBef>
                <a:spcPct val="0"/>
              </a:spcBef>
            </a:pPr>
            <a:r>
              <a:rPr lang="en-US" sz="1216">
                <a:solidFill>
                  <a:srgbClr val="000000"/>
                </a:solidFill>
                <a:latin typeface="Public Sans"/>
                <a:ea typeface="Public Sans"/>
                <a:cs typeface="Public Sans"/>
                <a:sym typeface="Public Sans"/>
              </a:rPr>
              <a:t>XAI ensures ethical, transparent AI decisions, with a real-time web deployment in clinics and remote care.</a:t>
            </a:r>
          </a:p>
        </p:txBody>
      </p:sp>
      <p:sp>
        <p:nvSpPr>
          <p:cNvPr name="TextBox 48" id="48"/>
          <p:cNvSpPr txBox="true"/>
          <p:nvPr/>
        </p:nvSpPr>
        <p:spPr>
          <a:xfrm rot="0">
            <a:off x="10720251" y="6196021"/>
            <a:ext cx="2158099" cy="674200"/>
          </a:xfrm>
          <a:prstGeom prst="rect">
            <a:avLst/>
          </a:prstGeom>
        </p:spPr>
        <p:txBody>
          <a:bodyPr anchor="t" rtlCol="false" tIns="0" lIns="0" bIns="0" rIns="0">
            <a:spAutoFit/>
          </a:bodyPr>
          <a:lstStyle/>
          <a:p>
            <a:pPr algn="ctr" marL="0" indent="0" lvl="0">
              <a:lnSpc>
                <a:spcPts val="2661"/>
              </a:lnSpc>
              <a:spcBef>
                <a:spcPct val="0"/>
              </a:spcBef>
            </a:pPr>
            <a:r>
              <a:rPr lang="en-US" b="true" sz="2079">
                <a:solidFill>
                  <a:srgbClr val="000000"/>
                </a:solidFill>
                <a:latin typeface="Public Sans Bold"/>
                <a:ea typeface="Public Sans Bold"/>
                <a:cs typeface="Public Sans Bold"/>
                <a:sym typeface="Public Sans Bold"/>
              </a:rPr>
              <a:t>Addressing Healthcare Gaps</a:t>
            </a:r>
          </a:p>
        </p:txBody>
      </p:sp>
      <p:sp>
        <p:nvSpPr>
          <p:cNvPr name="TextBox 49" id="49"/>
          <p:cNvSpPr txBox="true"/>
          <p:nvPr/>
        </p:nvSpPr>
        <p:spPr>
          <a:xfrm rot="0">
            <a:off x="15772995" y="6196021"/>
            <a:ext cx="1948144" cy="674200"/>
          </a:xfrm>
          <a:prstGeom prst="rect">
            <a:avLst/>
          </a:prstGeom>
        </p:spPr>
        <p:txBody>
          <a:bodyPr anchor="t" rtlCol="false" tIns="0" lIns="0" bIns="0" rIns="0">
            <a:spAutoFit/>
          </a:bodyPr>
          <a:lstStyle/>
          <a:p>
            <a:pPr algn="ctr">
              <a:lnSpc>
                <a:spcPts val="2661"/>
              </a:lnSpc>
            </a:pPr>
            <a:r>
              <a:rPr lang="en-US" sz="2079" b="true">
                <a:solidFill>
                  <a:srgbClr val="000000"/>
                </a:solidFill>
                <a:latin typeface="Public Sans Bold"/>
                <a:ea typeface="Public Sans Bold"/>
                <a:cs typeface="Public Sans Bold"/>
                <a:sym typeface="Public Sans Bold"/>
              </a:rPr>
              <a:t>Ethical </a:t>
            </a:r>
          </a:p>
          <a:p>
            <a:pPr algn="ctr" marL="0" indent="0" lvl="0">
              <a:lnSpc>
                <a:spcPts val="2661"/>
              </a:lnSpc>
              <a:spcBef>
                <a:spcPct val="0"/>
              </a:spcBef>
            </a:pPr>
            <a:r>
              <a:rPr lang="en-US" b="true" sz="2079">
                <a:solidFill>
                  <a:srgbClr val="000000"/>
                </a:solidFill>
                <a:latin typeface="Public Sans Bold"/>
                <a:ea typeface="Public Sans Bold"/>
                <a:cs typeface="Public Sans Bold"/>
                <a:sym typeface="Public Sans Bold"/>
              </a:rPr>
              <a:t>Impact</a:t>
            </a:r>
          </a:p>
        </p:txBody>
      </p:sp>
      <p:sp>
        <p:nvSpPr>
          <p:cNvPr name="TextBox 50" id="50"/>
          <p:cNvSpPr txBox="true"/>
          <p:nvPr/>
        </p:nvSpPr>
        <p:spPr>
          <a:xfrm rot="0">
            <a:off x="7522419" y="1488364"/>
            <a:ext cx="5170171" cy="910114"/>
          </a:xfrm>
          <a:prstGeom prst="rect">
            <a:avLst/>
          </a:prstGeom>
        </p:spPr>
        <p:txBody>
          <a:bodyPr anchor="t" rtlCol="false" tIns="0" lIns="0" bIns="0" rIns="0">
            <a:spAutoFit/>
          </a:bodyPr>
          <a:lstStyle/>
          <a:p>
            <a:pPr algn="l" marL="0" indent="0" lvl="0">
              <a:lnSpc>
                <a:spcPts val="6664"/>
              </a:lnSpc>
              <a:spcBef>
                <a:spcPct val="0"/>
              </a:spcBef>
            </a:pPr>
            <a:r>
              <a:rPr lang="en-US" b="true" sz="4900" spc="147">
                <a:solidFill>
                  <a:srgbClr val="191919"/>
                </a:solidFill>
                <a:latin typeface="Times New Roman MT Bold"/>
                <a:ea typeface="Times New Roman MT Bold"/>
                <a:cs typeface="Times New Roman MT Bold"/>
                <a:sym typeface="Times New Roman MT Bold"/>
              </a:rPr>
              <a:t>MOTIVATION</a:t>
            </a:r>
          </a:p>
        </p:txBody>
      </p:sp>
      <p:sp>
        <p:nvSpPr>
          <p:cNvPr name="TextBox 51" id="51"/>
          <p:cNvSpPr txBox="true"/>
          <p:nvPr/>
        </p:nvSpPr>
        <p:spPr>
          <a:xfrm rot="0">
            <a:off x="5510338" y="6258388"/>
            <a:ext cx="1485042" cy="613357"/>
          </a:xfrm>
          <a:prstGeom prst="rect">
            <a:avLst/>
          </a:prstGeom>
        </p:spPr>
        <p:txBody>
          <a:bodyPr anchor="t" rtlCol="false" tIns="0" lIns="0" bIns="0" rIns="0">
            <a:spAutoFit/>
          </a:bodyPr>
          <a:lstStyle/>
          <a:p>
            <a:pPr algn="ctr">
              <a:lnSpc>
                <a:spcPts val="2414"/>
              </a:lnSpc>
              <a:spcBef>
                <a:spcPct val="0"/>
              </a:spcBef>
            </a:pPr>
            <a:r>
              <a:rPr lang="en-US" b="true" sz="1724">
                <a:solidFill>
                  <a:srgbClr val="000000"/>
                </a:solidFill>
                <a:latin typeface="Public Sans Bold"/>
                <a:ea typeface="Public Sans Bold"/>
                <a:cs typeface="Public Sans Bold"/>
                <a:sym typeface="Public Sans Bold"/>
              </a:rPr>
              <a:t>Severe </a:t>
            </a:r>
          </a:p>
          <a:p>
            <a:pPr algn="ctr">
              <a:lnSpc>
                <a:spcPts val="2414"/>
              </a:lnSpc>
              <a:spcBef>
                <a:spcPct val="0"/>
              </a:spcBef>
            </a:pPr>
            <a:r>
              <a:rPr lang="en-US" b="true" sz="1724">
                <a:solidFill>
                  <a:srgbClr val="000000"/>
                </a:solidFill>
                <a:latin typeface="Public Sans Bold"/>
                <a:ea typeface="Public Sans Bold"/>
                <a:cs typeface="Public Sans Bold"/>
                <a:sym typeface="Public Sans Bold"/>
              </a:rPr>
              <a:t>Health Risks</a:t>
            </a:r>
          </a:p>
        </p:txBody>
      </p:sp>
      <p:sp>
        <p:nvSpPr>
          <p:cNvPr name="TextBox 52" id="52"/>
          <p:cNvSpPr txBox="true"/>
          <p:nvPr/>
        </p:nvSpPr>
        <p:spPr>
          <a:xfrm rot="0">
            <a:off x="5282247" y="7031063"/>
            <a:ext cx="2047520" cy="578194"/>
          </a:xfrm>
          <a:prstGeom prst="rect">
            <a:avLst/>
          </a:prstGeom>
        </p:spPr>
        <p:txBody>
          <a:bodyPr anchor="t" rtlCol="false" tIns="0" lIns="0" bIns="0" rIns="0">
            <a:spAutoFit/>
          </a:bodyPr>
          <a:lstStyle/>
          <a:p>
            <a:pPr algn="ctr" marL="0" indent="0" lvl="0">
              <a:lnSpc>
                <a:spcPts val="1556"/>
              </a:lnSpc>
              <a:spcBef>
                <a:spcPct val="0"/>
              </a:spcBef>
            </a:pPr>
            <a:r>
              <a:rPr lang="en-US" sz="1216">
                <a:solidFill>
                  <a:srgbClr val="000000"/>
                </a:solidFill>
                <a:latin typeface="Public Sans"/>
                <a:ea typeface="Public Sans"/>
                <a:cs typeface="Public Sans"/>
                <a:sym typeface="Public Sans"/>
              </a:rPr>
              <a:t>Causes infertility, diabetes, depression, and higher cardiovascular risk.</a:t>
            </a:r>
          </a:p>
        </p:txBody>
      </p:sp>
      <p:sp>
        <p:nvSpPr>
          <p:cNvPr name="TextBox 53" id="53"/>
          <p:cNvSpPr txBox="true"/>
          <p:nvPr/>
        </p:nvSpPr>
        <p:spPr>
          <a:xfrm rot="0">
            <a:off x="17565429" y="9824064"/>
            <a:ext cx="565677" cy="285449"/>
          </a:xfrm>
          <a:prstGeom prst="rect">
            <a:avLst/>
          </a:prstGeom>
        </p:spPr>
        <p:txBody>
          <a:bodyPr anchor="t" rtlCol="false" tIns="0" lIns="0" bIns="0" rIns="0">
            <a:spAutoFit/>
          </a:bodyPr>
          <a:lstStyle/>
          <a:p>
            <a:pPr algn="ctr">
              <a:lnSpc>
                <a:spcPts val="2379"/>
              </a:lnSpc>
            </a:pPr>
            <a:r>
              <a:rPr lang="en-US" sz="1699">
                <a:solidFill>
                  <a:srgbClr val="000000"/>
                </a:solidFill>
                <a:latin typeface="Canva Sans"/>
                <a:ea typeface="Canva Sans"/>
                <a:cs typeface="Canva Sans"/>
                <a:sym typeface="Canva Sans"/>
              </a:rPr>
              <a:t>02</a:t>
            </a:r>
          </a:p>
        </p:txBody>
      </p:sp>
      <p:sp>
        <p:nvSpPr>
          <p:cNvPr name="TextBox 54" id="54"/>
          <p:cNvSpPr txBox="true"/>
          <p:nvPr/>
        </p:nvSpPr>
        <p:spPr>
          <a:xfrm rot="0">
            <a:off x="11010183" y="3371789"/>
            <a:ext cx="2285518" cy="387694"/>
          </a:xfrm>
          <a:prstGeom prst="rect">
            <a:avLst/>
          </a:prstGeom>
        </p:spPr>
        <p:txBody>
          <a:bodyPr anchor="t" rtlCol="false" tIns="0" lIns="0" bIns="0" rIns="0">
            <a:spAutoFit/>
          </a:bodyPr>
          <a:lstStyle/>
          <a:p>
            <a:pPr algn="ctr" marL="0" indent="0" lvl="0">
              <a:lnSpc>
                <a:spcPts val="1556"/>
              </a:lnSpc>
              <a:spcBef>
                <a:spcPct val="0"/>
              </a:spcBef>
            </a:pPr>
            <a:r>
              <a:rPr lang="en-US" sz="1216">
                <a:solidFill>
                  <a:srgbClr val="000000"/>
                </a:solidFill>
                <a:latin typeface="Public Sans"/>
                <a:ea typeface="Public Sans"/>
                <a:cs typeface="Public Sans"/>
                <a:sym typeface="Public Sans"/>
              </a:rPr>
              <a:t>ultrasonography technological development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4057771" y="1412683"/>
            <a:ext cx="10428506" cy="695326"/>
          </a:xfrm>
          <a:prstGeom prst="rect">
            <a:avLst/>
          </a:prstGeom>
        </p:spPr>
        <p:txBody>
          <a:bodyPr anchor="t" rtlCol="false" tIns="0" lIns="0" bIns="0" rIns="0">
            <a:spAutoFit/>
          </a:bodyPr>
          <a:lstStyle/>
          <a:p>
            <a:pPr algn="ctr">
              <a:lnSpc>
                <a:spcPts val="4500"/>
              </a:lnSpc>
            </a:pPr>
            <a:r>
              <a:rPr lang="en-US" b="true" sz="4500">
                <a:solidFill>
                  <a:srgbClr val="000000"/>
                </a:solidFill>
                <a:latin typeface="Times New Roman MT Bold"/>
                <a:ea typeface="Times New Roman MT Bold"/>
                <a:cs typeface="Times New Roman MT Bold"/>
                <a:sym typeface="Times New Roman MT Bold"/>
              </a:rPr>
              <a:t>LITERATURE REVIEW</a:t>
            </a:r>
          </a:p>
        </p:txBody>
      </p:sp>
      <p:graphicFrame>
        <p:nvGraphicFramePr>
          <p:cNvPr name="Table 3" id="3"/>
          <p:cNvGraphicFramePr>
            <a:graphicFrameLocks noGrp="true"/>
          </p:cNvGraphicFramePr>
          <p:nvPr/>
        </p:nvGraphicFramePr>
        <p:xfrm>
          <a:off x="453239" y="2336392"/>
          <a:ext cx="17555608" cy="7446945"/>
        </p:xfrm>
        <a:graphic>
          <a:graphicData uri="http://schemas.openxmlformats.org/drawingml/2006/table">
            <a:tbl>
              <a:tblPr/>
              <a:tblGrid>
                <a:gridCol w="964267"/>
                <a:gridCol w="3942762"/>
                <a:gridCol w="3783638"/>
                <a:gridCol w="2596429"/>
                <a:gridCol w="1866529"/>
                <a:gridCol w="4401983"/>
              </a:tblGrid>
              <a:tr h="684376">
                <a:tc>
                  <a:txBody>
                    <a:bodyPr anchor="t" rtlCol="false"/>
                    <a:lstStyle/>
                    <a:p>
                      <a:pPr algn="ctr">
                        <a:lnSpc>
                          <a:spcPts val="2100"/>
                        </a:lnSpc>
                        <a:defRPr/>
                      </a:pPr>
                      <a:r>
                        <a:rPr lang="en-US" sz="1500" b="true">
                          <a:solidFill>
                            <a:srgbClr val="000000"/>
                          </a:solidFill>
                          <a:latin typeface="Times New Roman MT Bold"/>
                          <a:ea typeface="Times New Roman MT Bold"/>
                          <a:cs typeface="Times New Roman MT Bold"/>
                          <a:sym typeface="Times New Roman MT Bold"/>
                        </a:rPr>
                        <a:t>Cite</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b="true">
                          <a:solidFill>
                            <a:srgbClr val="000000"/>
                          </a:solidFill>
                          <a:latin typeface="Times New Roman MT Bold"/>
                          <a:ea typeface="Times New Roman MT Bold"/>
                          <a:cs typeface="Times New Roman MT Bold"/>
                          <a:sym typeface="Times New Roman MT Bold"/>
                        </a:rPr>
                        <a:t>Method</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b="true">
                          <a:solidFill>
                            <a:srgbClr val="000000"/>
                          </a:solidFill>
                          <a:latin typeface="Times New Roman MT Bold"/>
                          <a:ea typeface="Times New Roman MT Bold"/>
                          <a:cs typeface="Times New Roman MT Bold"/>
                          <a:sym typeface="Times New Roman MT Bold"/>
                        </a:rPr>
                        <a:t>Model</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a:solidFill>
                            <a:srgbClr val="000000"/>
                          </a:solidFill>
                          <a:latin typeface="Times New Roman MT"/>
                          <a:ea typeface="Times New Roman MT"/>
                          <a:cs typeface="Times New Roman MT"/>
                          <a:sym typeface="Times New Roman MT"/>
                        </a:rPr>
                        <a:t>Dataset</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b="true">
                          <a:solidFill>
                            <a:srgbClr val="000000"/>
                          </a:solidFill>
                          <a:latin typeface="Times New Roman MT Bold"/>
                          <a:ea typeface="Times New Roman MT Bold"/>
                          <a:cs typeface="Times New Roman MT Bold"/>
                          <a:sym typeface="Times New Roman MT Bold"/>
                        </a:rPr>
                        <a:t>Result</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r>
                        <a:rPr lang="en-US" sz="1500" b="true">
                          <a:solidFill>
                            <a:srgbClr val="000000"/>
                          </a:solidFill>
                          <a:latin typeface="Times New Roman MT Bold"/>
                          <a:ea typeface="Times New Roman MT Bold"/>
                          <a:cs typeface="Times New Roman MT Bold"/>
                          <a:sym typeface="Times New Roman MT Bold"/>
                        </a:rPr>
                        <a:t>Limitations</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562389">
                <a:tc>
                  <a:txBody>
                    <a:bodyPr anchor="t" rtlCol="false"/>
                    <a:lstStyle/>
                    <a:p>
                      <a:pPr algn="ctr">
                        <a:lnSpc>
                          <a:spcPts val="2100"/>
                        </a:lnSpc>
                        <a:defRPr/>
                      </a:pPr>
                      <a:r>
                        <a:rPr lang="en-US" sz="1500" b="true">
                          <a:solidFill>
                            <a:srgbClr val="000000"/>
                          </a:solidFill>
                          <a:latin typeface="Aileron Bold"/>
                          <a:ea typeface="Aileron Bold"/>
                          <a:cs typeface="Aileron Bold"/>
                          <a:sym typeface="Aileron Bold"/>
                        </a:rPr>
                        <a:t> [3]</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380"/>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2099"/>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240"/>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436952">
                <a:tc>
                  <a:txBody>
                    <a:bodyPr anchor="t" rtlCol="false"/>
                    <a:lstStyle/>
                    <a:p>
                      <a:pPr algn="ctr">
                        <a:lnSpc>
                          <a:spcPts val="2100"/>
                        </a:lnSpc>
                        <a:defRPr/>
                      </a:pPr>
                      <a:r>
                        <a:rPr lang="en-US" sz="1500" b="true">
                          <a:solidFill>
                            <a:srgbClr val="000000"/>
                          </a:solidFill>
                          <a:latin typeface="Aileron Bold"/>
                          <a:ea typeface="Aileron Bold"/>
                          <a:cs typeface="Aileron Bold"/>
                          <a:sym typeface="Aileron Bold"/>
                        </a:rPr>
                        <a:t>[12]</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146031">
                <a:tc>
                  <a:txBody>
                    <a:bodyPr anchor="t" rtlCol="false"/>
                    <a:lstStyle/>
                    <a:p>
                      <a:pPr algn="ctr">
                        <a:lnSpc>
                          <a:spcPts val="2100"/>
                        </a:lnSpc>
                        <a:defRPr/>
                      </a:pPr>
                      <a:r>
                        <a:rPr lang="en-US" sz="1500" b="true">
                          <a:solidFill>
                            <a:srgbClr val="000000"/>
                          </a:solidFill>
                          <a:latin typeface="Aileron Bold"/>
                          <a:ea typeface="Aileron Bold"/>
                          <a:cs typeface="Aileron Bold"/>
                          <a:sym typeface="Aileron Bold"/>
                        </a:rPr>
                        <a:t>[19]</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366147">
                <a:tc>
                  <a:txBody>
                    <a:bodyPr anchor="t" rtlCol="false"/>
                    <a:lstStyle/>
                    <a:p>
                      <a:pPr algn="ctr">
                        <a:lnSpc>
                          <a:spcPts val="2100"/>
                        </a:lnSpc>
                        <a:defRPr/>
                      </a:pPr>
                      <a:r>
                        <a:rPr lang="en-US" sz="1500" b="true">
                          <a:solidFill>
                            <a:srgbClr val="000000"/>
                          </a:solidFill>
                          <a:latin typeface="Aileron Bold"/>
                          <a:ea typeface="Aileron Bold"/>
                          <a:cs typeface="Aileron Bold"/>
                          <a:sym typeface="Aileron Bold"/>
                        </a:rPr>
                        <a:t>[14]</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r h="1251050">
                <a:tc>
                  <a:txBody>
                    <a:bodyPr anchor="t" rtlCol="false"/>
                    <a:lstStyle/>
                    <a:p>
                      <a:pPr algn="ctr">
                        <a:lnSpc>
                          <a:spcPts val="2100"/>
                        </a:lnSpc>
                        <a:defRPr/>
                      </a:pPr>
                      <a:r>
                        <a:rPr lang="en-US" sz="1500" b="true">
                          <a:solidFill>
                            <a:srgbClr val="000000"/>
                          </a:solidFill>
                          <a:latin typeface="Aileron Bold"/>
                          <a:ea typeface="Aileron Bold"/>
                          <a:cs typeface="Aileron Bold"/>
                          <a:sym typeface="Aileron Bold"/>
                        </a:rPr>
                        <a:t>[18]</a:t>
                      </a: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l">
                        <a:lnSpc>
                          <a:spcPts val="1679"/>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c>
                  <a:txBody>
                    <a:bodyPr anchor="t" rtlCol="false"/>
                    <a:lstStyle/>
                    <a:p>
                      <a:pPr algn="ctr">
                        <a:lnSpc>
                          <a:spcPts val="2100"/>
                        </a:lnSpc>
                        <a:defRPr/>
                      </a:pPr>
                      <a:endParaRPr lang="en-US" sz="1100"/>
                    </a:p>
                  </a:txBody>
                  <a:tcPr marL="161925" marR="161925" marT="161925" marB="161925" anchor="ctr">
                    <a:lnL cmpd="sng" algn="ctr" cap="flat" w="19050">
                      <a:solidFill>
                        <a:srgbClr val="000000"/>
                      </a:solidFill>
                      <a:prstDash val="solid"/>
                      <a:round/>
                      <a:headEnd type="none" w="med" len="med"/>
                      <a:tailEnd type="none" w="med" len="med"/>
                    </a:lnL>
                    <a:lnR cmpd="sng" algn="ctr" cap="flat" w="19050">
                      <a:solidFill>
                        <a:srgbClr val="000000"/>
                      </a:solidFill>
                      <a:prstDash val="solid"/>
                      <a:round/>
                      <a:headEnd type="none" w="med" len="med"/>
                      <a:tailEnd type="none" w="med" len="med"/>
                    </a:lnR>
                    <a:lnT cmpd="sng" algn="ctr" cap="flat" w="19050">
                      <a:solidFill>
                        <a:srgbClr val="000000"/>
                      </a:solidFill>
                      <a:prstDash val="solid"/>
                      <a:round/>
                      <a:headEnd type="none" w="med" len="med"/>
                      <a:tailEnd type="none" w="med" len="med"/>
                    </a:lnT>
                    <a:lnB cmpd="sng" algn="ctr" cap="flat" w="19050">
                      <a:solidFill>
                        <a:srgbClr val="000000"/>
                      </a:solidFill>
                      <a:prstDash val="solid"/>
                      <a:round/>
                      <a:headEnd type="none" w="med" len="med"/>
                      <a:tailEnd type="none" w="med" len="med"/>
                    </a:lnB>
                  </a:tcPr>
                </a:tc>
              </a:tr>
            </a:tbl>
          </a:graphicData>
        </a:graphic>
      </p:graphicFrame>
      <p:sp>
        <p:nvSpPr>
          <p:cNvPr name="TextBox 4" id="4"/>
          <p:cNvSpPr txBox="true"/>
          <p:nvPr/>
        </p:nvSpPr>
        <p:spPr>
          <a:xfrm rot="0">
            <a:off x="9272024" y="6131349"/>
            <a:ext cx="2336271" cy="991684"/>
          </a:xfrm>
          <a:prstGeom prst="rect">
            <a:avLst/>
          </a:prstGeom>
        </p:spPr>
        <p:txBody>
          <a:bodyPr anchor="t" rtlCol="false" tIns="0" lIns="0" bIns="0" rIns="0">
            <a:spAutoFit/>
          </a:bodyPr>
          <a:lstStyle/>
          <a:p>
            <a:pPr algn="ctr">
              <a:lnSpc>
                <a:spcPts val="2554"/>
              </a:lnSpc>
            </a:pPr>
            <a:r>
              <a:rPr lang="en-US" sz="1824">
                <a:solidFill>
                  <a:srgbClr val="000000"/>
                </a:solidFill>
                <a:latin typeface="Times New Roman MT"/>
                <a:ea typeface="Times New Roman MT"/>
                <a:cs typeface="Times New Roman MT"/>
                <a:sym typeface="Times New Roman MT"/>
              </a:rPr>
              <a:t>Kaggle dataset;</a:t>
            </a:r>
          </a:p>
          <a:p>
            <a:pPr algn="ctr">
              <a:lnSpc>
                <a:spcPts val="2554"/>
              </a:lnSpc>
            </a:pPr>
            <a:r>
              <a:rPr lang="en-US" sz="1824">
                <a:solidFill>
                  <a:srgbClr val="000000"/>
                </a:solidFill>
                <a:latin typeface="Times New Roman MT"/>
                <a:ea typeface="Times New Roman MT"/>
                <a:cs typeface="Times New Roman MT"/>
                <a:sym typeface="Times New Roman MT"/>
              </a:rPr>
              <a:t> 541 patient records </a:t>
            </a:r>
            <a:r>
              <a:rPr lang="en-US" sz="1824">
                <a:solidFill>
                  <a:srgbClr val="000000"/>
                </a:solidFill>
                <a:latin typeface="Times New Roman MT"/>
                <a:ea typeface="Times New Roman MT"/>
                <a:cs typeface="Times New Roman MT"/>
                <a:sym typeface="Times New Roman MT"/>
              </a:rPr>
              <a:t> </a:t>
            </a:r>
          </a:p>
          <a:p>
            <a:pPr algn="ctr">
              <a:lnSpc>
                <a:spcPts val="2554"/>
              </a:lnSpc>
              <a:spcBef>
                <a:spcPct val="0"/>
              </a:spcBef>
            </a:pPr>
            <a:r>
              <a:rPr lang="en-US" sz="1824">
                <a:solidFill>
                  <a:srgbClr val="000000"/>
                </a:solidFill>
                <a:latin typeface="Times New Roman MT"/>
                <a:ea typeface="Times New Roman MT"/>
                <a:cs typeface="Times New Roman MT"/>
                <a:sym typeface="Times New Roman MT"/>
              </a:rPr>
              <a:t>364 healthy, 177 PCOS.</a:t>
            </a:r>
          </a:p>
        </p:txBody>
      </p:sp>
      <p:sp>
        <p:nvSpPr>
          <p:cNvPr name="TextBox 5" id="5"/>
          <p:cNvSpPr txBox="true"/>
          <p:nvPr/>
        </p:nvSpPr>
        <p:spPr>
          <a:xfrm rot="0">
            <a:off x="9490539" y="3374632"/>
            <a:ext cx="2072987" cy="1027557"/>
          </a:xfrm>
          <a:prstGeom prst="rect">
            <a:avLst/>
          </a:prstGeom>
        </p:spPr>
        <p:txBody>
          <a:bodyPr anchor="t" rtlCol="false" tIns="0" lIns="0" bIns="0" rIns="0">
            <a:spAutoFit/>
          </a:bodyPr>
          <a:lstStyle/>
          <a:p>
            <a:pPr algn="ctr">
              <a:lnSpc>
                <a:spcPts val="2688"/>
              </a:lnSpc>
              <a:spcBef>
                <a:spcPct val="0"/>
              </a:spcBef>
            </a:pPr>
            <a:r>
              <a:rPr lang="en-US" sz="1920">
                <a:solidFill>
                  <a:srgbClr val="000000"/>
                </a:solidFill>
                <a:latin typeface="Times New Roman MT"/>
                <a:ea typeface="Times New Roman MT"/>
                <a:cs typeface="Times New Roman MT"/>
                <a:sym typeface="Times New Roman MT"/>
              </a:rPr>
              <a:t>594 USG images (PCOS and non-PCOS classes)</a:t>
            </a:r>
          </a:p>
        </p:txBody>
      </p:sp>
      <p:sp>
        <p:nvSpPr>
          <p:cNvPr name="TextBox 6" id="6"/>
          <p:cNvSpPr txBox="true"/>
          <p:nvPr/>
        </p:nvSpPr>
        <p:spPr>
          <a:xfrm rot="0">
            <a:off x="12142806" y="3589816"/>
            <a:ext cx="1005877" cy="336695"/>
          </a:xfrm>
          <a:prstGeom prst="rect">
            <a:avLst/>
          </a:prstGeom>
        </p:spPr>
        <p:txBody>
          <a:bodyPr anchor="t" rtlCol="false" tIns="0" lIns="0" bIns="0" rIns="0">
            <a:spAutoFit/>
          </a:bodyPr>
          <a:lstStyle/>
          <a:p>
            <a:pPr algn="ctr">
              <a:lnSpc>
                <a:spcPts val="2440"/>
              </a:lnSpc>
              <a:spcBef>
                <a:spcPct val="0"/>
              </a:spcBef>
            </a:pPr>
            <a:r>
              <a:rPr lang="en-US" sz="1743">
                <a:solidFill>
                  <a:srgbClr val="000000"/>
                </a:solidFill>
                <a:latin typeface="Times New Roman MT"/>
                <a:ea typeface="Times New Roman MT"/>
                <a:cs typeface="Times New Roman MT"/>
                <a:sym typeface="Times New Roman MT"/>
              </a:rPr>
              <a:t>99.89%</a:t>
            </a:r>
          </a:p>
        </p:txBody>
      </p:sp>
      <p:sp>
        <p:nvSpPr>
          <p:cNvPr name="TextBox 7" id="7"/>
          <p:cNvSpPr txBox="true"/>
          <p:nvPr/>
        </p:nvSpPr>
        <p:spPr>
          <a:xfrm rot="0">
            <a:off x="13796384" y="3541376"/>
            <a:ext cx="4060959" cy="694068"/>
          </a:xfrm>
          <a:prstGeom prst="rect">
            <a:avLst/>
          </a:prstGeom>
        </p:spPr>
        <p:txBody>
          <a:bodyPr anchor="t" rtlCol="false" tIns="0" lIns="0" bIns="0" rIns="0">
            <a:spAutoFit/>
          </a:bodyPr>
          <a:lstStyle/>
          <a:p>
            <a:pPr algn="ctr">
              <a:lnSpc>
                <a:spcPts val="2694"/>
              </a:lnSpc>
              <a:spcBef>
                <a:spcPct val="0"/>
              </a:spcBef>
            </a:pPr>
            <a:r>
              <a:rPr lang="en-US" sz="1924">
                <a:solidFill>
                  <a:srgbClr val="000000"/>
                </a:solidFill>
                <a:latin typeface="Times New Roman MT"/>
                <a:ea typeface="Times New Roman MT"/>
                <a:cs typeface="Times New Roman MT"/>
                <a:sym typeface="Times New Roman MT"/>
              </a:rPr>
              <a:t>Complex model; lacks interpretability, viewed as a "black box" by physicians.</a:t>
            </a:r>
          </a:p>
        </p:txBody>
      </p:sp>
      <p:sp>
        <p:nvSpPr>
          <p:cNvPr name="TextBox 8" id="8"/>
          <p:cNvSpPr txBox="true"/>
          <p:nvPr/>
        </p:nvSpPr>
        <p:spPr>
          <a:xfrm rot="0">
            <a:off x="9144000" y="4853126"/>
            <a:ext cx="2514736" cy="991684"/>
          </a:xfrm>
          <a:prstGeom prst="rect">
            <a:avLst/>
          </a:prstGeom>
        </p:spPr>
        <p:txBody>
          <a:bodyPr anchor="t" rtlCol="false" tIns="0" lIns="0" bIns="0" rIns="0">
            <a:spAutoFit/>
          </a:bodyPr>
          <a:lstStyle/>
          <a:p>
            <a:pPr algn="ctr">
              <a:lnSpc>
                <a:spcPts val="2554"/>
              </a:lnSpc>
            </a:pPr>
            <a:r>
              <a:rPr lang="en-US" sz="1824">
                <a:solidFill>
                  <a:srgbClr val="000000"/>
                </a:solidFill>
                <a:latin typeface="Times New Roman MT"/>
                <a:ea typeface="Times New Roman MT"/>
                <a:cs typeface="Times New Roman MT"/>
                <a:sym typeface="Times New Roman MT"/>
              </a:rPr>
              <a:t>Kaggle dataset;</a:t>
            </a:r>
          </a:p>
          <a:p>
            <a:pPr algn="ctr">
              <a:lnSpc>
                <a:spcPts val="2554"/>
              </a:lnSpc>
            </a:pPr>
            <a:r>
              <a:rPr lang="en-US" sz="1824">
                <a:solidFill>
                  <a:srgbClr val="000000"/>
                </a:solidFill>
                <a:latin typeface="Times New Roman MT"/>
                <a:ea typeface="Times New Roman MT"/>
                <a:cs typeface="Times New Roman MT"/>
                <a:sym typeface="Times New Roman MT"/>
              </a:rPr>
              <a:t>541 patient records </a:t>
            </a:r>
          </a:p>
          <a:p>
            <a:pPr algn="ctr">
              <a:lnSpc>
                <a:spcPts val="2554"/>
              </a:lnSpc>
              <a:spcBef>
                <a:spcPct val="0"/>
              </a:spcBef>
            </a:pPr>
            <a:r>
              <a:rPr lang="en-US" sz="1824">
                <a:solidFill>
                  <a:srgbClr val="000000"/>
                </a:solidFill>
                <a:latin typeface="Times New Roman MT"/>
                <a:ea typeface="Times New Roman MT"/>
                <a:cs typeface="Times New Roman MT"/>
                <a:sym typeface="Times New Roman MT"/>
              </a:rPr>
              <a:t>364 healthy, 177 PCOS</a:t>
            </a:r>
          </a:p>
        </p:txBody>
      </p:sp>
      <p:sp>
        <p:nvSpPr>
          <p:cNvPr name="TextBox 9" id="9"/>
          <p:cNvSpPr txBox="true"/>
          <p:nvPr/>
        </p:nvSpPr>
        <p:spPr>
          <a:xfrm rot="0">
            <a:off x="11881124" y="5219821"/>
            <a:ext cx="1529241" cy="344117"/>
          </a:xfrm>
          <a:prstGeom prst="rect">
            <a:avLst/>
          </a:prstGeom>
        </p:spPr>
        <p:txBody>
          <a:bodyPr anchor="t" rtlCol="false" tIns="0" lIns="0" bIns="0" rIns="0">
            <a:spAutoFit/>
          </a:bodyPr>
          <a:lstStyle/>
          <a:p>
            <a:pPr algn="ctr">
              <a:lnSpc>
                <a:spcPts val="2554"/>
              </a:lnSpc>
              <a:spcBef>
                <a:spcPct val="0"/>
              </a:spcBef>
            </a:pPr>
            <a:r>
              <a:rPr lang="en-US" sz="1824">
                <a:solidFill>
                  <a:srgbClr val="000000"/>
                </a:solidFill>
                <a:latin typeface="Times New Roman MT"/>
                <a:ea typeface="Times New Roman MT"/>
                <a:cs typeface="Times New Roman MT"/>
                <a:sym typeface="Times New Roman MT"/>
              </a:rPr>
              <a:t>100%</a:t>
            </a:r>
          </a:p>
        </p:txBody>
      </p:sp>
      <p:sp>
        <p:nvSpPr>
          <p:cNvPr name="TextBox 10" id="10"/>
          <p:cNvSpPr txBox="true"/>
          <p:nvPr/>
        </p:nvSpPr>
        <p:spPr>
          <a:xfrm rot="0">
            <a:off x="13761089" y="6053473"/>
            <a:ext cx="4062951" cy="991684"/>
          </a:xfrm>
          <a:prstGeom prst="rect">
            <a:avLst/>
          </a:prstGeom>
        </p:spPr>
        <p:txBody>
          <a:bodyPr anchor="t" rtlCol="false" tIns="0" lIns="0" bIns="0" rIns="0">
            <a:spAutoFit/>
          </a:bodyPr>
          <a:lstStyle/>
          <a:p>
            <a:pPr algn="ctr">
              <a:lnSpc>
                <a:spcPts val="2554"/>
              </a:lnSpc>
              <a:spcBef>
                <a:spcPct val="0"/>
              </a:spcBef>
            </a:pPr>
            <a:r>
              <a:rPr lang="en-US" sz="1824">
                <a:solidFill>
                  <a:srgbClr val="000000"/>
                </a:solidFill>
                <a:latin typeface="Times New Roman MT"/>
                <a:ea typeface="Times New Roman MT"/>
                <a:cs typeface="Times New Roman MT"/>
                <a:sym typeface="Times New Roman MT"/>
              </a:rPr>
              <a:t>Lack of standardized diagnostic criteria; limited real-world validation of clinical outcomes.</a:t>
            </a:r>
          </a:p>
        </p:txBody>
      </p:sp>
      <p:sp>
        <p:nvSpPr>
          <p:cNvPr name="TextBox 11" id="11"/>
          <p:cNvSpPr txBox="true"/>
          <p:nvPr/>
        </p:nvSpPr>
        <p:spPr>
          <a:xfrm rot="0">
            <a:off x="1425984" y="6096615"/>
            <a:ext cx="3902050" cy="991684"/>
          </a:xfrm>
          <a:prstGeom prst="rect">
            <a:avLst/>
          </a:prstGeom>
        </p:spPr>
        <p:txBody>
          <a:bodyPr anchor="t" rtlCol="false" tIns="0" lIns="0" bIns="0" rIns="0">
            <a:spAutoFit/>
          </a:bodyPr>
          <a:lstStyle/>
          <a:p>
            <a:pPr algn="ctr">
              <a:lnSpc>
                <a:spcPts val="2554"/>
              </a:lnSpc>
              <a:spcBef>
                <a:spcPct val="0"/>
              </a:spcBef>
            </a:pPr>
            <a:r>
              <a:rPr lang="en-US" sz="1824">
                <a:solidFill>
                  <a:srgbClr val="000000"/>
                </a:solidFill>
                <a:latin typeface="Times New Roman MT"/>
                <a:ea typeface="Times New Roman MT"/>
                <a:cs typeface="Times New Roman MT"/>
                <a:sym typeface="Times New Roman MT"/>
              </a:rPr>
              <a:t>Multi-level stacked ensemble learning; evaluated clinical, physical, and biochemical parameters.</a:t>
            </a:r>
          </a:p>
        </p:txBody>
      </p:sp>
      <p:sp>
        <p:nvSpPr>
          <p:cNvPr name="TextBox 12" id="12"/>
          <p:cNvSpPr txBox="true"/>
          <p:nvPr/>
        </p:nvSpPr>
        <p:spPr>
          <a:xfrm rot="0">
            <a:off x="12217895" y="6420399"/>
            <a:ext cx="930789" cy="344117"/>
          </a:xfrm>
          <a:prstGeom prst="rect">
            <a:avLst/>
          </a:prstGeom>
        </p:spPr>
        <p:txBody>
          <a:bodyPr anchor="t" rtlCol="false" tIns="0" lIns="0" bIns="0" rIns="0">
            <a:spAutoFit/>
          </a:bodyPr>
          <a:lstStyle/>
          <a:p>
            <a:pPr algn="ctr">
              <a:lnSpc>
                <a:spcPts val="2554"/>
              </a:lnSpc>
              <a:spcBef>
                <a:spcPct val="0"/>
              </a:spcBef>
            </a:pPr>
            <a:r>
              <a:rPr lang="en-US" sz="1824">
                <a:solidFill>
                  <a:srgbClr val="000000"/>
                </a:solidFill>
                <a:latin typeface="Times New Roman MT"/>
                <a:ea typeface="Times New Roman MT"/>
                <a:cs typeface="Times New Roman MT"/>
                <a:sym typeface="Times New Roman MT"/>
              </a:rPr>
              <a:t>98%</a:t>
            </a:r>
          </a:p>
        </p:txBody>
      </p:sp>
      <p:sp>
        <p:nvSpPr>
          <p:cNvPr name="TextBox 13" id="13"/>
          <p:cNvSpPr txBox="true"/>
          <p:nvPr/>
        </p:nvSpPr>
        <p:spPr>
          <a:xfrm rot="0">
            <a:off x="13682941" y="7270096"/>
            <a:ext cx="4219246" cy="991684"/>
          </a:xfrm>
          <a:prstGeom prst="rect">
            <a:avLst/>
          </a:prstGeom>
        </p:spPr>
        <p:txBody>
          <a:bodyPr anchor="t" rtlCol="false" tIns="0" lIns="0" bIns="0" rIns="0">
            <a:spAutoFit/>
          </a:bodyPr>
          <a:lstStyle/>
          <a:p>
            <a:pPr algn="ctr">
              <a:lnSpc>
                <a:spcPts val="2554"/>
              </a:lnSpc>
              <a:spcBef>
                <a:spcPct val="0"/>
              </a:spcBef>
            </a:pPr>
            <a:r>
              <a:rPr lang="en-US" sz="1824">
                <a:solidFill>
                  <a:srgbClr val="000000"/>
                </a:solidFill>
                <a:latin typeface="Times New Roman MT"/>
                <a:ea typeface="Times New Roman MT"/>
                <a:cs typeface="Times New Roman MT"/>
                <a:sym typeface="Times New Roman MT"/>
              </a:rPr>
              <a:t>Small dataset; high false rejection rate; requires improvement in segmentation reliability.</a:t>
            </a:r>
          </a:p>
        </p:txBody>
      </p:sp>
      <p:sp>
        <p:nvSpPr>
          <p:cNvPr name="TextBox 14" id="14"/>
          <p:cNvSpPr txBox="true"/>
          <p:nvPr/>
        </p:nvSpPr>
        <p:spPr>
          <a:xfrm rot="0">
            <a:off x="12255094" y="7663041"/>
            <a:ext cx="978537" cy="344117"/>
          </a:xfrm>
          <a:prstGeom prst="rect">
            <a:avLst/>
          </a:prstGeom>
        </p:spPr>
        <p:txBody>
          <a:bodyPr anchor="t" rtlCol="false" tIns="0" lIns="0" bIns="0" rIns="0">
            <a:spAutoFit/>
          </a:bodyPr>
          <a:lstStyle/>
          <a:p>
            <a:pPr algn="ctr">
              <a:lnSpc>
                <a:spcPts val="2554"/>
              </a:lnSpc>
              <a:spcBef>
                <a:spcPct val="0"/>
              </a:spcBef>
            </a:pPr>
            <a:r>
              <a:rPr lang="en-US" sz="1824">
                <a:solidFill>
                  <a:srgbClr val="000000"/>
                </a:solidFill>
                <a:latin typeface="Times New Roman MT"/>
                <a:ea typeface="Times New Roman MT"/>
                <a:cs typeface="Times New Roman MT"/>
                <a:sym typeface="Times New Roman MT"/>
              </a:rPr>
              <a:t>84.61%</a:t>
            </a:r>
          </a:p>
        </p:txBody>
      </p:sp>
      <p:sp>
        <p:nvSpPr>
          <p:cNvPr name="TextBox 15" id="15"/>
          <p:cNvSpPr txBox="true"/>
          <p:nvPr/>
        </p:nvSpPr>
        <p:spPr>
          <a:xfrm rot="0">
            <a:off x="12434575" y="9217710"/>
            <a:ext cx="422341" cy="344117"/>
          </a:xfrm>
          <a:prstGeom prst="rect">
            <a:avLst/>
          </a:prstGeom>
        </p:spPr>
        <p:txBody>
          <a:bodyPr anchor="t" rtlCol="false" tIns="0" lIns="0" bIns="0" rIns="0">
            <a:spAutoFit/>
          </a:bodyPr>
          <a:lstStyle/>
          <a:p>
            <a:pPr algn="ctr">
              <a:lnSpc>
                <a:spcPts val="2554"/>
              </a:lnSpc>
              <a:spcBef>
                <a:spcPct val="0"/>
              </a:spcBef>
            </a:pPr>
            <a:r>
              <a:rPr lang="en-US" sz="1824">
                <a:solidFill>
                  <a:srgbClr val="000000"/>
                </a:solidFill>
                <a:latin typeface="Times New Roman MT"/>
                <a:ea typeface="Times New Roman MT"/>
                <a:cs typeface="Times New Roman MT"/>
                <a:sym typeface="Times New Roman MT"/>
              </a:rPr>
              <a:t>94%</a:t>
            </a:r>
          </a:p>
        </p:txBody>
      </p:sp>
      <p:sp>
        <p:nvSpPr>
          <p:cNvPr name="TextBox 16" id="16"/>
          <p:cNvSpPr txBox="true"/>
          <p:nvPr/>
        </p:nvSpPr>
        <p:spPr>
          <a:xfrm rot="0">
            <a:off x="13971738" y="8824249"/>
            <a:ext cx="3885605" cy="667901"/>
          </a:xfrm>
          <a:prstGeom prst="rect">
            <a:avLst/>
          </a:prstGeom>
        </p:spPr>
        <p:txBody>
          <a:bodyPr anchor="t" rtlCol="false" tIns="0" lIns="0" bIns="0" rIns="0">
            <a:spAutoFit/>
          </a:bodyPr>
          <a:lstStyle/>
          <a:p>
            <a:pPr algn="ctr">
              <a:lnSpc>
                <a:spcPts val="2554"/>
              </a:lnSpc>
              <a:spcBef>
                <a:spcPct val="0"/>
              </a:spcBef>
            </a:pPr>
            <a:r>
              <a:rPr lang="en-US" sz="1824">
                <a:solidFill>
                  <a:srgbClr val="000000"/>
                </a:solidFill>
                <a:latin typeface="Times New Roman MT"/>
                <a:ea typeface="Times New Roman MT"/>
                <a:cs typeface="Times New Roman MT"/>
                <a:sym typeface="Times New Roman MT"/>
              </a:rPr>
              <a:t>Accuracy limited to 94%; lacks real-time implementation or explainability.</a:t>
            </a:r>
          </a:p>
        </p:txBody>
      </p:sp>
      <p:sp>
        <p:nvSpPr>
          <p:cNvPr name="TextBox 17" id="17"/>
          <p:cNvSpPr txBox="true"/>
          <p:nvPr/>
        </p:nvSpPr>
        <p:spPr>
          <a:xfrm rot="0">
            <a:off x="9251164" y="8570142"/>
            <a:ext cx="2350327" cy="991684"/>
          </a:xfrm>
          <a:prstGeom prst="rect">
            <a:avLst/>
          </a:prstGeom>
        </p:spPr>
        <p:txBody>
          <a:bodyPr anchor="t" rtlCol="false" tIns="0" lIns="0" bIns="0" rIns="0">
            <a:spAutoFit/>
          </a:bodyPr>
          <a:lstStyle/>
          <a:p>
            <a:pPr algn="ctr">
              <a:lnSpc>
                <a:spcPts val="2554"/>
              </a:lnSpc>
            </a:pPr>
            <a:r>
              <a:rPr lang="en-US" sz="1824">
                <a:solidFill>
                  <a:srgbClr val="000000"/>
                </a:solidFill>
                <a:latin typeface="Times New Roman MT"/>
                <a:ea typeface="Times New Roman MT"/>
                <a:cs typeface="Times New Roman MT"/>
                <a:sym typeface="Times New Roman MT"/>
              </a:rPr>
              <a:t>Kaggle dataset;</a:t>
            </a:r>
          </a:p>
          <a:p>
            <a:pPr algn="ctr">
              <a:lnSpc>
                <a:spcPts val="2554"/>
              </a:lnSpc>
            </a:pPr>
            <a:r>
              <a:rPr lang="en-US" sz="1824">
                <a:solidFill>
                  <a:srgbClr val="000000"/>
                </a:solidFill>
                <a:latin typeface="Times New Roman MT"/>
                <a:ea typeface="Times New Roman MT"/>
                <a:cs typeface="Times New Roman MT"/>
                <a:sym typeface="Times New Roman MT"/>
              </a:rPr>
              <a:t> 541 patient records </a:t>
            </a:r>
          </a:p>
          <a:p>
            <a:pPr algn="ctr">
              <a:lnSpc>
                <a:spcPts val="2554"/>
              </a:lnSpc>
              <a:spcBef>
                <a:spcPct val="0"/>
              </a:spcBef>
            </a:pPr>
            <a:r>
              <a:rPr lang="en-US" sz="1824">
                <a:solidFill>
                  <a:srgbClr val="000000"/>
                </a:solidFill>
                <a:latin typeface="Times New Roman MT"/>
                <a:ea typeface="Times New Roman MT"/>
                <a:cs typeface="Times New Roman MT"/>
                <a:sym typeface="Times New Roman MT"/>
              </a:rPr>
              <a:t>(43 attributes included).</a:t>
            </a:r>
          </a:p>
        </p:txBody>
      </p:sp>
      <p:sp>
        <p:nvSpPr>
          <p:cNvPr name="TextBox 18" id="18"/>
          <p:cNvSpPr txBox="true"/>
          <p:nvPr/>
        </p:nvSpPr>
        <p:spPr>
          <a:xfrm rot="0">
            <a:off x="1360145" y="3105191"/>
            <a:ext cx="3967890" cy="1315468"/>
          </a:xfrm>
          <a:prstGeom prst="rect">
            <a:avLst/>
          </a:prstGeom>
        </p:spPr>
        <p:txBody>
          <a:bodyPr anchor="t" rtlCol="false" tIns="0" lIns="0" bIns="0" rIns="0">
            <a:spAutoFit/>
          </a:bodyPr>
          <a:lstStyle/>
          <a:p>
            <a:pPr algn="ctr">
              <a:lnSpc>
                <a:spcPts val="2554"/>
              </a:lnSpc>
              <a:spcBef>
                <a:spcPct val="0"/>
              </a:spcBef>
            </a:pPr>
            <a:r>
              <a:rPr lang="en-US" sz="1824">
                <a:solidFill>
                  <a:srgbClr val="000000"/>
                </a:solidFill>
                <a:latin typeface="Times New Roman MT"/>
                <a:ea typeface="Times New Roman MT"/>
                <a:cs typeface="Times New Roman MT"/>
                <a:sym typeface="Times New Roman MT"/>
              </a:rPr>
              <a:t>Stacking ensemble ML; CNN for feature extraction; integrated "VggNet16" with meta-learner "XGBoost".</a:t>
            </a:r>
          </a:p>
        </p:txBody>
      </p:sp>
      <p:sp>
        <p:nvSpPr>
          <p:cNvPr name="TextBox 19" id="19"/>
          <p:cNvSpPr txBox="true"/>
          <p:nvPr/>
        </p:nvSpPr>
        <p:spPr>
          <a:xfrm rot="0">
            <a:off x="1528295" y="4757316"/>
            <a:ext cx="3638082" cy="991684"/>
          </a:xfrm>
          <a:prstGeom prst="rect">
            <a:avLst/>
          </a:prstGeom>
        </p:spPr>
        <p:txBody>
          <a:bodyPr anchor="t" rtlCol="false" tIns="0" lIns="0" bIns="0" rIns="0">
            <a:spAutoFit/>
          </a:bodyPr>
          <a:lstStyle/>
          <a:p>
            <a:pPr algn="ctr">
              <a:lnSpc>
                <a:spcPts val="2554"/>
              </a:lnSpc>
              <a:spcBef>
                <a:spcPct val="0"/>
              </a:spcBef>
            </a:pPr>
            <a:r>
              <a:rPr lang="en-US" sz="1824">
                <a:solidFill>
                  <a:srgbClr val="000000"/>
                </a:solidFill>
                <a:latin typeface="Times New Roman MT"/>
                <a:ea typeface="Times New Roman MT"/>
                <a:cs typeface="Times New Roman MT"/>
                <a:sym typeface="Times New Roman MT"/>
              </a:rPr>
              <a:t>SMOTE + ENN for class balancing; RFE for feature selection; meta-learner with ensemble ML models.</a:t>
            </a:r>
          </a:p>
        </p:txBody>
      </p:sp>
      <p:sp>
        <p:nvSpPr>
          <p:cNvPr name="TextBox 20" id="20"/>
          <p:cNvSpPr txBox="true"/>
          <p:nvPr/>
        </p:nvSpPr>
        <p:spPr>
          <a:xfrm rot="0">
            <a:off x="13761089" y="4823597"/>
            <a:ext cx="4037108" cy="667901"/>
          </a:xfrm>
          <a:prstGeom prst="rect">
            <a:avLst/>
          </a:prstGeom>
        </p:spPr>
        <p:txBody>
          <a:bodyPr anchor="t" rtlCol="false" tIns="0" lIns="0" bIns="0" rIns="0">
            <a:spAutoFit/>
          </a:bodyPr>
          <a:lstStyle/>
          <a:p>
            <a:pPr algn="ctr">
              <a:lnSpc>
                <a:spcPts val="2554"/>
              </a:lnSpc>
              <a:spcBef>
                <a:spcPct val="0"/>
              </a:spcBef>
            </a:pPr>
            <a:r>
              <a:rPr lang="en-US" sz="1824">
                <a:solidFill>
                  <a:srgbClr val="000000"/>
                </a:solidFill>
                <a:latin typeface="Times New Roman MT"/>
                <a:ea typeface="Times New Roman MT"/>
                <a:cs typeface="Times New Roman MT"/>
                <a:sym typeface="Times New Roman MT"/>
              </a:rPr>
              <a:t>Highly complex; challenges in real-world applicability despite 100% accuracy.</a:t>
            </a:r>
          </a:p>
        </p:txBody>
      </p:sp>
      <p:sp>
        <p:nvSpPr>
          <p:cNvPr name="TextBox 21" id="21"/>
          <p:cNvSpPr txBox="true"/>
          <p:nvPr/>
        </p:nvSpPr>
        <p:spPr>
          <a:xfrm rot="0">
            <a:off x="1799162" y="7420024"/>
            <a:ext cx="2891726" cy="667901"/>
          </a:xfrm>
          <a:prstGeom prst="rect">
            <a:avLst/>
          </a:prstGeom>
        </p:spPr>
        <p:txBody>
          <a:bodyPr anchor="t" rtlCol="false" tIns="0" lIns="0" bIns="0" rIns="0">
            <a:spAutoFit/>
          </a:bodyPr>
          <a:lstStyle/>
          <a:p>
            <a:pPr algn="ctr">
              <a:lnSpc>
                <a:spcPts val="2554"/>
              </a:lnSpc>
              <a:spcBef>
                <a:spcPct val="0"/>
              </a:spcBef>
            </a:pPr>
            <a:r>
              <a:rPr lang="en-US" sz="1824">
                <a:solidFill>
                  <a:srgbClr val="000000"/>
                </a:solidFill>
                <a:latin typeface="Times New Roman MT"/>
                <a:ea typeface="Times New Roman MT"/>
                <a:cs typeface="Times New Roman MT"/>
                <a:sym typeface="Times New Roman MT"/>
              </a:rPr>
              <a:t>K-means clustering for follicle detection.</a:t>
            </a:r>
          </a:p>
        </p:txBody>
      </p:sp>
      <p:sp>
        <p:nvSpPr>
          <p:cNvPr name="TextBox 22" id="22"/>
          <p:cNvSpPr txBox="true"/>
          <p:nvPr/>
        </p:nvSpPr>
        <p:spPr>
          <a:xfrm rot="0">
            <a:off x="1528295" y="8662357"/>
            <a:ext cx="3433461" cy="991684"/>
          </a:xfrm>
          <a:prstGeom prst="rect">
            <a:avLst/>
          </a:prstGeom>
        </p:spPr>
        <p:txBody>
          <a:bodyPr anchor="t" rtlCol="false" tIns="0" lIns="0" bIns="0" rIns="0">
            <a:spAutoFit/>
          </a:bodyPr>
          <a:lstStyle/>
          <a:p>
            <a:pPr algn="ctr">
              <a:lnSpc>
                <a:spcPts val="2554"/>
              </a:lnSpc>
              <a:spcBef>
                <a:spcPct val="0"/>
              </a:spcBef>
            </a:pPr>
            <a:r>
              <a:rPr lang="en-US" sz="1824">
                <a:solidFill>
                  <a:srgbClr val="000000"/>
                </a:solidFill>
                <a:latin typeface="Times New Roman MT"/>
                <a:ea typeface="Times New Roman MT"/>
                <a:cs typeface="Times New Roman MT"/>
                <a:sym typeface="Times New Roman MT"/>
              </a:rPr>
              <a:t>Random Forest (RF) and AdaBoost (AB); used Mutual Information for feature selection.</a:t>
            </a:r>
          </a:p>
        </p:txBody>
      </p:sp>
      <p:sp>
        <p:nvSpPr>
          <p:cNvPr name="TextBox 23" id="23"/>
          <p:cNvSpPr txBox="true"/>
          <p:nvPr/>
        </p:nvSpPr>
        <p:spPr>
          <a:xfrm rot="0">
            <a:off x="9251164" y="7561184"/>
            <a:ext cx="2288454" cy="653499"/>
          </a:xfrm>
          <a:prstGeom prst="rect">
            <a:avLst/>
          </a:prstGeom>
        </p:spPr>
        <p:txBody>
          <a:bodyPr anchor="t" rtlCol="false" tIns="0" lIns="0" bIns="0" rIns="0">
            <a:spAutoFit/>
          </a:bodyPr>
          <a:lstStyle/>
          <a:p>
            <a:pPr algn="ctr">
              <a:lnSpc>
                <a:spcPts val="2452"/>
              </a:lnSpc>
              <a:spcBef>
                <a:spcPct val="0"/>
              </a:spcBef>
            </a:pPr>
            <a:r>
              <a:rPr lang="en-US" sz="1751">
                <a:solidFill>
                  <a:srgbClr val="000000"/>
                </a:solidFill>
                <a:latin typeface="Times New Roman MT"/>
                <a:ea typeface="Times New Roman MT"/>
                <a:cs typeface="Times New Roman MT"/>
                <a:sym typeface="Times New Roman MT"/>
              </a:rPr>
              <a:t>19 USG images from two diagnostic centers.</a:t>
            </a:r>
          </a:p>
        </p:txBody>
      </p:sp>
      <p:sp>
        <p:nvSpPr>
          <p:cNvPr name="TextBox 24" id="24"/>
          <p:cNvSpPr txBox="true"/>
          <p:nvPr/>
        </p:nvSpPr>
        <p:spPr>
          <a:xfrm rot="0">
            <a:off x="5692212" y="3672096"/>
            <a:ext cx="2878438" cy="667901"/>
          </a:xfrm>
          <a:prstGeom prst="rect">
            <a:avLst/>
          </a:prstGeom>
        </p:spPr>
        <p:txBody>
          <a:bodyPr anchor="t" rtlCol="false" tIns="0" lIns="0" bIns="0" rIns="0">
            <a:spAutoFit/>
          </a:bodyPr>
          <a:lstStyle/>
          <a:p>
            <a:pPr algn="ctr">
              <a:lnSpc>
                <a:spcPts val="2554"/>
              </a:lnSpc>
            </a:pPr>
            <a:r>
              <a:rPr lang="en-US" sz="1824">
                <a:solidFill>
                  <a:srgbClr val="000000"/>
                </a:solidFill>
                <a:latin typeface="Times New Roman MT"/>
                <a:ea typeface="Times New Roman MT"/>
                <a:cs typeface="Times New Roman MT"/>
                <a:sym typeface="Times New Roman MT"/>
              </a:rPr>
              <a:t>Ensemble Stacked Model</a:t>
            </a:r>
          </a:p>
          <a:p>
            <a:pPr algn="ctr">
              <a:lnSpc>
                <a:spcPts val="2554"/>
              </a:lnSpc>
              <a:spcBef>
                <a:spcPct val="0"/>
              </a:spcBef>
            </a:pPr>
            <a:r>
              <a:rPr lang="en-US" sz="1824">
                <a:solidFill>
                  <a:srgbClr val="000000"/>
                </a:solidFill>
                <a:latin typeface="Times New Roman MT"/>
                <a:ea typeface="Times New Roman MT"/>
                <a:cs typeface="Times New Roman MT"/>
                <a:sym typeface="Times New Roman MT"/>
              </a:rPr>
              <a:t>(CNN + XGBoost)</a:t>
            </a:r>
          </a:p>
        </p:txBody>
      </p:sp>
      <p:sp>
        <p:nvSpPr>
          <p:cNvPr name="TextBox 25" id="25"/>
          <p:cNvSpPr txBox="true"/>
          <p:nvPr/>
        </p:nvSpPr>
        <p:spPr>
          <a:xfrm rot="0">
            <a:off x="5730806" y="5124210"/>
            <a:ext cx="2878438" cy="344117"/>
          </a:xfrm>
          <a:prstGeom prst="rect">
            <a:avLst/>
          </a:prstGeom>
        </p:spPr>
        <p:txBody>
          <a:bodyPr anchor="t" rtlCol="false" tIns="0" lIns="0" bIns="0" rIns="0">
            <a:spAutoFit/>
          </a:bodyPr>
          <a:lstStyle/>
          <a:p>
            <a:pPr algn="ctr">
              <a:lnSpc>
                <a:spcPts val="2554"/>
              </a:lnSpc>
              <a:spcBef>
                <a:spcPct val="0"/>
              </a:spcBef>
            </a:pPr>
            <a:r>
              <a:rPr lang="en-US" sz="1824">
                <a:solidFill>
                  <a:srgbClr val="000000"/>
                </a:solidFill>
                <a:latin typeface="Times New Roman MT"/>
                <a:ea typeface="Times New Roman MT"/>
                <a:cs typeface="Times New Roman MT"/>
                <a:sym typeface="Times New Roman MT"/>
              </a:rPr>
              <a:t>Ensemble Stacked Model</a:t>
            </a:r>
          </a:p>
        </p:txBody>
      </p:sp>
      <p:sp>
        <p:nvSpPr>
          <p:cNvPr name="TextBox 26" id="26"/>
          <p:cNvSpPr txBox="true"/>
          <p:nvPr/>
        </p:nvSpPr>
        <p:spPr>
          <a:xfrm rot="0">
            <a:off x="5713860" y="6455133"/>
            <a:ext cx="2878438" cy="344117"/>
          </a:xfrm>
          <a:prstGeom prst="rect">
            <a:avLst/>
          </a:prstGeom>
        </p:spPr>
        <p:txBody>
          <a:bodyPr anchor="t" rtlCol="false" tIns="0" lIns="0" bIns="0" rIns="0">
            <a:spAutoFit/>
          </a:bodyPr>
          <a:lstStyle/>
          <a:p>
            <a:pPr algn="ctr">
              <a:lnSpc>
                <a:spcPts val="2554"/>
              </a:lnSpc>
              <a:spcBef>
                <a:spcPct val="0"/>
              </a:spcBef>
            </a:pPr>
            <a:r>
              <a:rPr lang="en-US" sz="1824">
                <a:solidFill>
                  <a:srgbClr val="000000"/>
                </a:solidFill>
                <a:latin typeface="Times New Roman MT"/>
                <a:ea typeface="Times New Roman MT"/>
                <a:cs typeface="Times New Roman MT"/>
                <a:sym typeface="Times New Roman MT"/>
              </a:rPr>
              <a:t>Ensemble Stacked Model</a:t>
            </a:r>
          </a:p>
        </p:txBody>
      </p:sp>
      <p:sp>
        <p:nvSpPr>
          <p:cNvPr name="TextBox 27" id="27"/>
          <p:cNvSpPr txBox="true"/>
          <p:nvPr/>
        </p:nvSpPr>
        <p:spPr>
          <a:xfrm rot="0">
            <a:off x="5713860" y="7720637"/>
            <a:ext cx="2878438" cy="344117"/>
          </a:xfrm>
          <a:prstGeom prst="rect">
            <a:avLst/>
          </a:prstGeom>
        </p:spPr>
        <p:txBody>
          <a:bodyPr anchor="t" rtlCol="false" tIns="0" lIns="0" bIns="0" rIns="0">
            <a:spAutoFit/>
          </a:bodyPr>
          <a:lstStyle/>
          <a:p>
            <a:pPr algn="ctr">
              <a:lnSpc>
                <a:spcPts val="2554"/>
              </a:lnSpc>
              <a:spcBef>
                <a:spcPct val="0"/>
              </a:spcBef>
            </a:pPr>
            <a:r>
              <a:rPr lang="en-US" sz="1824">
                <a:solidFill>
                  <a:srgbClr val="000000"/>
                </a:solidFill>
                <a:latin typeface="Times New Roman MT"/>
                <a:ea typeface="Times New Roman MT"/>
                <a:cs typeface="Times New Roman MT"/>
                <a:sym typeface="Times New Roman MT"/>
              </a:rPr>
              <a:t>K-means Clustering</a:t>
            </a:r>
          </a:p>
        </p:txBody>
      </p:sp>
      <p:sp>
        <p:nvSpPr>
          <p:cNvPr name="TextBox 28" id="28"/>
          <p:cNvSpPr txBox="true"/>
          <p:nvPr/>
        </p:nvSpPr>
        <p:spPr>
          <a:xfrm rot="0">
            <a:off x="5713860" y="8986141"/>
            <a:ext cx="2878438" cy="344117"/>
          </a:xfrm>
          <a:prstGeom prst="rect">
            <a:avLst/>
          </a:prstGeom>
        </p:spPr>
        <p:txBody>
          <a:bodyPr anchor="t" rtlCol="false" tIns="0" lIns="0" bIns="0" rIns="0">
            <a:spAutoFit/>
          </a:bodyPr>
          <a:lstStyle/>
          <a:p>
            <a:pPr algn="ctr">
              <a:lnSpc>
                <a:spcPts val="2554"/>
              </a:lnSpc>
              <a:spcBef>
                <a:spcPct val="0"/>
              </a:spcBef>
            </a:pPr>
            <a:r>
              <a:rPr lang="en-US" sz="1824">
                <a:solidFill>
                  <a:srgbClr val="000000"/>
                </a:solidFill>
                <a:latin typeface="Times New Roman MT"/>
                <a:ea typeface="Times New Roman MT"/>
                <a:cs typeface="Times New Roman MT"/>
                <a:sym typeface="Times New Roman MT"/>
              </a:rPr>
              <a:t>RF + AB</a:t>
            </a:r>
          </a:p>
        </p:txBody>
      </p:sp>
      <p:sp>
        <p:nvSpPr>
          <p:cNvPr name="Freeform 29" id="29"/>
          <p:cNvSpPr/>
          <p:nvPr/>
        </p:nvSpPr>
        <p:spPr>
          <a:xfrm flipH="false" flipV="false" rot="0">
            <a:off x="-133079" y="0"/>
            <a:ext cx="18554158" cy="1275598"/>
          </a:xfrm>
          <a:custGeom>
            <a:avLst/>
            <a:gdLst/>
            <a:ahLst/>
            <a:cxnLst/>
            <a:rect r="r" b="b" t="t" l="l"/>
            <a:pathLst>
              <a:path h="1275598" w="18554158">
                <a:moveTo>
                  <a:pt x="0" y="0"/>
                </a:moveTo>
                <a:lnTo>
                  <a:pt x="18554158" y="0"/>
                </a:lnTo>
                <a:lnTo>
                  <a:pt x="18554158" y="1275598"/>
                </a:lnTo>
                <a:lnTo>
                  <a:pt x="0" y="1275598"/>
                </a:lnTo>
                <a:lnTo>
                  <a:pt x="0" y="0"/>
                </a:lnTo>
                <a:close/>
              </a:path>
            </a:pathLst>
          </a:custGeom>
          <a:blipFill>
            <a:blip r:embed="rId2"/>
            <a:stretch>
              <a:fillRect l="0" t="0" r="0" b="0"/>
            </a:stretch>
          </a:blipFill>
        </p:spPr>
      </p:sp>
      <p:sp>
        <p:nvSpPr>
          <p:cNvPr name="Freeform 30" id="30"/>
          <p:cNvSpPr/>
          <p:nvPr/>
        </p:nvSpPr>
        <p:spPr>
          <a:xfrm flipH="false" flipV="false" rot="0">
            <a:off x="0" y="1028700"/>
            <a:ext cx="2247558" cy="1042484"/>
          </a:xfrm>
          <a:custGeom>
            <a:avLst/>
            <a:gdLst/>
            <a:ahLst/>
            <a:cxnLst/>
            <a:rect r="r" b="b" t="t" l="l"/>
            <a:pathLst>
              <a:path h="1042484" w="2247558">
                <a:moveTo>
                  <a:pt x="0" y="0"/>
                </a:moveTo>
                <a:lnTo>
                  <a:pt x="2247558" y="0"/>
                </a:lnTo>
                <a:lnTo>
                  <a:pt x="2247558" y="1042484"/>
                </a:lnTo>
                <a:lnTo>
                  <a:pt x="0" y="1042484"/>
                </a:lnTo>
                <a:lnTo>
                  <a:pt x="0" y="0"/>
                </a:lnTo>
                <a:close/>
              </a:path>
            </a:pathLst>
          </a:custGeom>
          <a:blipFill>
            <a:blip r:embed="rId3"/>
            <a:stretch>
              <a:fillRect l="0" t="0" r="0" b="0"/>
            </a:stretch>
          </a:blipFill>
        </p:spPr>
      </p:sp>
      <p:sp>
        <p:nvSpPr>
          <p:cNvPr name="Freeform 31" id="31"/>
          <p:cNvSpPr/>
          <p:nvPr/>
        </p:nvSpPr>
        <p:spPr>
          <a:xfrm flipH="false" flipV="false" rot="0">
            <a:off x="15517640" y="1164817"/>
            <a:ext cx="2770360" cy="1028700"/>
          </a:xfrm>
          <a:custGeom>
            <a:avLst/>
            <a:gdLst/>
            <a:ahLst/>
            <a:cxnLst/>
            <a:rect r="r" b="b" t="t" l="l"/>
            <a:pathLst>
              <a:path h="1028700" w="2770360">
                <a:moveTo>
                  <a:pt x="0" y="0"/>
                </a:moveTo>
                <a:lnTo>
                  <a:pt x="2770360" y="0"/>
                </a:lnTo>
                <a:lnTo>
                  <a:pt x="2770360" y="1028700"/>
                </a:lnTo>
                <a:lnTo>
                  <a:pt x="0" y="1028700"/>
                </a:lnTo>
                <a:lnTo>
                  <a:pt x="0" y="0"/>
                </a:lnTo>
                <a:close/>
              </a:path>
            </a:pathLst>
          </a:custGeom>
          <a:blipFill>
            <a:blip r:embed="rId4"/>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6158" y="0"/>
            <a:ext cx="18554158" cy="1275598"/>
          </a:xfrm>
          <a:custGeom>
            <a:avLst/>
            <a:gdLst/>
            <a:ahLst/>
            <a:cxnLst/>
            <a:rect r="r" b="b" t="t" l="l"/>
            <a:pathLst>
              <a:path h="1275598" w="18554158">
                <a:moveTo>
                  <a:pt x="0" y="0"/>
                </a:moveTo>
                <a:lnTo>
                  <a:pt x="18554158" y="0"/>
                </a:lnTo>
                <a:lnTo>
                  <a:pt x="18554158" y="1275598"/>
                </a:lnTo>
                <a:lnTo>
                  <a:pt x="0" y="1275598"/>
                </a:lnTo>
                <a:lnTo>
                  <a:pt x="0" y="0"/>
                </a:lnTo>
                <a:close/>
              </a:path>
            </a:pathLst>
          </a:custGeom>
          <a:blipFill>
            <a:blip r:embed="rId2"/>
            <a:stretch>
              <a:fillRect l="0" t="0" r="0" b="0"/>
            </a:stretch>
          </a:blipFill>
        </p:spPr>
      </p:sp>
      <p:sp>
        <p:nvSpPr>
          <p:cNvPr name="Freeform 3" id="3"/>
          <p:cNvSpPr/>
          <p:nvPr/>
        </p:nvSpPr>
        <p:spPr>
          <a:xfrm flipH="false" flipV="false" rot="0">
            <a:off x="-95079" y="1275598"/>
            <a:ext cx="2247558" cy="1042484"/>
          </a:xfrm>
          <a:custGeom>
            <a:avLst/>
            <a:gdLst/>
            <a:ahLst/>
            <a:cxnLst/>
            <a:rect r="r" b="b" t="t" l="l"/>
            <a:pathLst>
              <a:path h="1042484" w="2247558">
                <a:moveTo>
                  <a:pt x="0" y="0"/>
                </a:moveTo>
                <a:lnTo>
                  <a:pt x="2247558" y="0"/>
                </a:lnTo>
                <a:lnTo>
                  <a:pt x="2247558" y="1042485"/>
                </a:lnTo>
                <a:lnTo>
                  <a:pt x="0" y="1042485"/>
                </a:lnTo>
                <a:lnTo>
                  <a:pt x="0" y="0"/>
                </a:lnTo>
                <a:close/>
              </a:path>
            </a:pathLst>
          </a:custGeom>
          <a:blipFill>
            <a:blip r:embed="rId3"/>
            <a:stretch>
              <a:fillRect l="0" t="0" r="0" b="0"/>
            </a:stretch>
          </a:blipFill>
        </p:spPr>
      </p:sp>
      <p:sp>
        <p:nvSpPr>
          <p:cNvPr name="Freeform 4" id="4"/>
          <p:cNvSpPr/>
          <p:nvPr/>
        </p:nvSpPr>
        <p:spPr>
          <a:xfrm flipH="false" flipV="false" rot="0">
            <a:off x="15517640" y="1275598"/>
            <a:ext cx="2770360" cy="1028700"/>
          </a:xfrm>
          <a:custGeom>
            <a:avLst/>
            <a:gdLst/>
            <a:ahLst/>
            <a:cxnLst/>
            <a:rect r="r" b="b" t="t" l="l"/>
            <a:pathLst>
              <a:path h="1028700" w="2770360">
                <a:moveTo>
                  <a:pt x="0" y="0"/>
                </a:moveTo>
                <a:lnTo>
                  <a:pt x="2770360" y="0"/>
                </a:lnTo>
                <a:lnTo>
                  <a:pt x="2770360" y="1028700"/>
                </a:lnTo>
                <a:lnTo>
                  <a:pt x="0" y="1028700"/>
                </a:lnTo>
                <a:lnTo>
                  <a:pt x="0" y="0"/>
                </a:lnTo>
                <a:close/>
              </a:path>
            </a:pathLst>
          </a:custGeom>
          <a:blipFill>
            <a:blip r:embed="rId4"/>
            <a:stretch>
              <a:fillRect l="0" t="0" r="0" b="0"/>
            </a:stretch>
          </a:blipFill>
        </p:spPr>
      </p:sp>
      <p:sp>
        <p:nvSpPr>
          <p:cNvPr name="Freeform 5" id="5"/>
          <p:cNvSpPr/>
          <p:nvPr/>
        </p:nvSpPr>
        <p:spPr>
          <a:xfrm flipH="false" flipV="false" rot="0">
            <a:off x="2594565" y="2595492"/>
            <a:ext cx="13787614" cy="7031683"/>
          </a:xfrm>
          <a:custGeom>
            <a:avLst/>
            <a:gdLst/>
            <a:ahLst/>
            <a:cxnLst/>
            <a:rect r="r" b="b" t="t" l="l"/>
            <a:pathLst>
              <a:path h="7031683" w="13787614">
                <a:moveTo>
                  <a:pt x="0" y="0"/>
                </a:moveTo>
                <a:lnTo>
                  <a:pt x="13787614" y="0"/>
                </a:lnTo>
                <a:lnTo>
                  <a:pt x="13787614" y="7031683"/>
                </a:lnTo>
                <a:lnTo>
                  <a:pt x="0" y="7031683"/>
                </a:lnTo>
                <a:lnTo>
                  <a:pt x="0" y="0"/>
                </a:lnTo>
                <a:close/>
              </a:path>
            </a:pathLst>
          </a:custGeom>
          <a:blipFill>
            <a:blip r:embed="rId5"/>
            <a:stretch>
              <a:fillRect l="0" t="0" r="0" b="0"/>
            </a:stretch>
          </a:blipFill>
        </p:spPr>
      </p:sp>
      <p:sp>
        <p:nvSpPr>
          <p:cNvPr name="TextBox 6" id="6"/>
          <p:cNvSpPr txBox="true"/>
          <p:nvPr/>
        </p:nvSpPr>
        <p:spPr>
          <a:xfrm rot="0">
            <a:off x="17481544" y="9824064"/>
            <a:ext cx="569067" cy="285449"/>
          </a:xfrm>
          <a:prstGeom prst="rect">
            <a:avLst/>
          </a:prstGeom>
        </p:spPr>
        <p:txBody>
          <a:bodyPr anchor="t" rtlCol="false" tIns="0" lIns="0" bIns="0" rIns="0">
            <a:spAutoFit/>
          </a:bodyPr>
          <a:lstStyle/>
          <a:p>
            <a:pPr algn="ctr">
              <a:lnSpc>
                <a:spcPts val="2379"/>
              </a:lnSpc>
            </a:pPr>
            <a:r>
              <a:rPr lang="en-US" sz="1699">
                <a:solidFill>
                  <a:srgbClr val="000000"/>
                </a:solidFill>
                <a:latin typeface="Canva Sans"/>
                <a:ea typeface="Canva Sans"/>
                <a:cs typeface="Canva Sans"/>
                <a:sym typeface="Canva Sans"/>
              </a:rPr>
              <a:t>03</a:t>
            </a:r>
          </a:p>
        </p:txBody>
      </p:sp>
      <p:sp>
        <p:nvSpPr>
          <p:cNvPr name="TextBox 7" id="7"/>
          <p:cNvSpPr txBox="true"/>
          <p:nvPr/>
        </p:nvSpPr>
        <p:spPr>
          <a:xfrm rot="0">
            <a:off x="4057771" y="1412683"/>
            <a:ext cx="10428506" cy="695326"/>
          </a:xfrm>
          <a:prstGeom prst="rect">
            <a:avLst/>
          </a:prstGeom>
        </p:spPr>
        <p:txBody>
          <a:bodyPr anchor="t" rtlCol="false" tIns="0" lIns="0" bIns="0" rIns="0">
            <a:spAutoFit/>
          </a:bodyPr>
          <a:lstStyle/>
          <a:p>
            <a:pPr algn="ctr">
              <a:lnSpc>
                <a:spcPts val="4500"/>
              </a:lnSpc>
            </a:pPr>
            <a:r>
              <a:rPr lang="en-US" b="true" sz="4500">
                <a:solidFill>
                  <a:srgbClr val="000000"/>
                </a:solidFill>
                <a:latin typeface="Times New Roman MT Bold"/>
                <a:ea typeface="Times New Roman MT Bold"/>
                <a:cs typeface="Times New Roman MT Bold"/>
                <a:sym typeface="Times New Roman MT Bold"/>
              </a:rPr>
              <a:t>METHODOLOGY</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50987" y="3996236"/>
            <a:ext cx="10790289" cy="5748759"/>
          </a:xfrm>
          <a:custGeom>
            <a:avLst/>
            <a:gdLst/>
            <a:ahLst/>
            <a:cxnLst/>
            <a:rect r="r" b="b" t="t" l="l"/>
            <a:pathLst>
              <a:path h="5748759" w="10790289">
                <a:moveTo>
                  <a:pt x="0" y="0"/>
                </a:moveTo>
                <a:lnTo>
                  <a:pt x="10790289" y="0"/>
                </a:lnTo>
                <a:lnTo>
                  <a:pt x="10790289" y="5748759"/>
                </a:lnTo>
                <a:lnTo>
                  <a:pt x="0" y="5748759"/>
                </a:lnTo>
                <a:lnTo>
                  <a:pt x="0" y="0"/>
                </a:lnTo>
                <a:close/>
              </a:path>
            </a:pathLst>
          </a:custGeom>
          <a:blipFill>
            <a:blip r:embed="rId2"/>
            <a:stretch>
              <a:fillRect l="0" t="0" r="0" b="0"/>
            </a:stretch>
          </a:blipFill>
        </p:spPr>
      </p:sp>
      <p:sp>
        <p:nvSpPr>
          <p:cNvPr name="TextBox 3" id="3"/>
          <p:cNvSpPr txBox="true"/>
          <p:nvPr/>
        </p:nvSpPr>
        <p:spPr>
          <a:xfrm rot="0">
            <a:off x="4659178" y="1474429"/>
            <a:ext cx="10428506" cy="832452"/>
          </a:xfrm>
          <a:prstGeom prst="rect">
            <a:avLst/>
          </a:prstGeom>
        </p:spPr>
        <p:txBody>
          <a:bodyPr anchor="t" rtlCol="false" tIns="0" lIns="0" bIns="0" rIns="0">
            <a:spAutoFit/>
          </a:bodyPr>
          <a:lstStyle/>
          <a:p>
            <a:pPr algn="ctr">
              <a:lnSpc>
                <a:spcPts val="5400"/>
              </a:lnSpc>
            </a:pPr>
            <a:r>
              <a:rPr lang="en-US" b="true" sz="5400">
                <a:solidFill>
                  <a:srgbClr val="000000"/>
                </a:solidFill>
                <a:latin typeface="Times New Roman MT Bold"/>
                <a:ea typeface="Times New Roman MT Bold"/>
                <a:cs typeface="Times New Roman MT Bold"/>
                <a:sym typeface="Times New Roman MT Bold"/>
              </a:rPr>
              <a:t>DATASET INFORMATIONS</a:t>
            </a:r>
          </a:p>
        </p:txBody>
      </p:sp>
      <p:sp>
        <p:nvSpPr>
          <p:cNvPr name="TextBox 4" id="4"/>
          <p:cNvSpPr txBox="true"/>
          <p:nvPr/>
        </p:nvSpPr>
        <p:spPr>
          <a:xfrm rot="0">
            <a:off x="17447195" y="9839890"/>
            <a:ext cx="571764" cy="285449"/>
          </a:xfrm>
          <a:prstGeom prst="rect">
            <a:avLst/>
          </a:prstGeom>
        </p:spPr>
        <p:txBody>
          <a:bodyPr anchor="t" rtlCol="false" tIns="0" lIns="0" bIns="0" rIns="0">
            <a:spAutoFit/>
          </a:bodyPr>
          <a:lstStyle/>
          <a:p>
            <a:pPr algn="ctr">
              <a:lnSpc>
                <a:spcPts val="2379"/>
              </a:lnSpc>
            </a:pPr>
            <a:r>
              <a:rPr lang="en-US" sz="1699">
                <a:solidFill>
                  <a:srgbClr val="000000"/>
                </a:solidFill>
                <a:latin typeface="Canva Sans"/>
                <a:ea typeface="Canva Sans"/>
                <a:cs typeface="Canva Sans"/>
                <a:sym typeface="Canva Sans"/>
              </a:rPr>
              <a:t>04</a:t>
            </a:r>
          </a:p>
        </p:txBody>
      </p:sp>
      <p:sp>
        <p:nvSpPr>
          <p:cNvPr name="TextBox 5" id="5"/>
          <p:cNvSpPr txBox="true"/>
          <p:nvPr/>
        </p:nvSpPr>
        <p:spPr>
          <a:xfrm rot="0">
            <a:off x="2388477" y="2497381"/>
            <a:ext cx="14305220" cy="1210522"/>
          </a:xfrm>
          <a:prstGeom prst="rect">
            <a:avLst/>
          </a:prstGeom>
        </p:spPr>
        <p:txBody>
          <a:bodyPr anchor="t" rtlCol="false" tIns="0" lIns="0" bIns="0" rIns="0">
            <a:spAutoFit/>
          </a:bodyPr>
          <a:lstStyle/>
          <a:p>
            <a:pPr algn="ctr">
              <a:lnSpc>
                <a:spcPts val="3114"/>
              </a:lnSpc>
              <a:spcBef>
                <a:spcPct val="0"/>
              </a:spcBef>
            </a:pPr>
            <a:r>
              <a:rPr lang="en-US" sz="2224">
                <a:solidFill>
                  <a:srgbClr val="000000"/>
                </a:solidFill>
                <a:latin typeface="Times New Roman MT"/>
                <a:ea typeface="Times New Roman MT"/>
                <a:cs typeface="Times New Roman MT"/>
                <a:sym typeface="Times New Roman MT"/>
              </a:rPr>
              <a:t>This study used the Kaggle dataset "PCOS Detection Using Ultrasound Images," containing 3,874 images: 1,586 infected (PCOS) and 2,288 healthy ovaries. These JPG ultrasound images capture features like cyst count, size, ovarian volume, and endometrial thickness.</a:t>
            </a:r>
          </a:p>
        </p:txBody>
      </p:sp>
      <p:sp>
        <p:nvSpPr>
          <p:cNvPr name="Freeform 6" id="6"/>
          <p:cNvSpPr/>
          <p:nvPr/>
        </p:nvSpPr>
        <p:spPr>
          <a:xfrm flipH="false" flipV="false" rot="0">
            <a:off x="-266158" y="0"/>
            <a:ext cx="18554158" cy="1275598"/>
          </a:xfrm>
          <a:custGeom>
            <a:avLst/>
            <a:gdLst/>
            <a:ahLst/>
            <a:cxnLst/>
            <a:rect r="r" b="b" t="t" l="l"/>
            <a:pathLst>
              <a:path h="1275598" w="18554158">
                <a:moveTo>
                  <a:pt x="0" y="0"/>
                </a:moveTo>
                <a:lnTo>
                  <a:pt x="18554158" y="0"/>
                </a:lnTo>
                <a:lnTo>
                  <a:pt x="18554158" y="1275598"/>
                </a:lnTo>
                <a:lnTo>
                  <a:pt x="0" y="1275598"/>
                </a:lnTo>
                <a:lnTo>
                  <a:pt x="0" y="0"/>
                </a:lnTo>
                <a:close/>
              </a:path>
            </a:pathLst>
          </a:custGeom>
          <a:blipFill>
            <a:blip r:embed="rId3"/>
            <a:stretch>
              <a:fillRect l="0" t="0" r="0" b="0"/>
            </a:stretch>
          </a:blipFill>
        </p:spPr>
      </p:sp>
      <p:sp>
        <p:nvSpPr>
          <p:cNvPr name="Freeform 7" id="7"/>
          <p:cNvSpPr/>
          <p:nvPr/>
        </p:nvSpPr>
        <p:spPr>
          <a:xfrm flipH="false" flipV="false" rot="0">
            <a:off x="-95079" y="1275598"/>
            <a:ext cx="2247558" cy="1042484"/>
          </a:xfrm>
          <a:custGeom>
            <a:avLst/>
            <a:gdLst/>
            <a:ahLst/>
            <a:cxnLst/>
            <a:rect r="r" b="b" t="t" l="l"/>
            <a:pathLst>
              <a:path h="1042484" w="2247558">
                <a:moveTo>
                  <a:pt x="0" y="0"/>
                </a:moveTo>
                <a:lnTo>
                  <a:pt x="2247558" y="0"/>
                </a:lnTo>
                <a:lnTo>
                  <a:pt x="2247558" y="1042485"/>
                </a:lnTo>
                <a:lnTo>
                  <a:pt x="0" y="1042485"/>
                </a:lnTo>
                <a:lnTo>
                  <a:pt x="0" y="0"/>
                </a:lnTo>
                <a:close/>
              </a:path>
            </a:pathLst>
          </a:custGeom>
          <a:blipFill>
            <a:blip r:embed="rId4"/>
            <a:stretch>
              <a:fillRect l="0" t="0" r="0" b="0"/>
            </a:stretch>
          </a:blipFill>
        </p:spPr>
      </p:sp>
      <p:sp>
        <p:nvSpPr>
          <p:cNvPr name="Freeform 8" id="8"/>
          <p:cNvSpPr/>
          <p:nvPr/>
        </p:nvSpPr>
        <p:spPr>
          <a:xfrm flipH="false" flipV="false" rot="0">
            <a:off x="15517640" y="1275598"/>
            <a:ext cx="2770360" cy="1028700"/>
          </a:xfrm>
          <a:custGeom>
            <a:avLst/>
            <a:gdLst/>
            <a:ahLst/>
            <a:cxnLst/>
            <a:rect r="r" b="b" t="t" l="l"/>
            <a:pathLst>
              <a:path h="1028700" w="2770360">
                <a:moveTo>
                  <a:pt x="0" y="0"/>
                </a:moveTo>
                <a:lnTo>
                  <a:pt x="2770360" y="0"/>
                </a:lnTo>
                <a:lnTo>
                  <a:pt x="2770360" y="1028700"/>
                </a:lnTo>
                <a:lnTo>
                  <a:pt x="0" y="1028700"/>
                </a:lnTo>
                <a:lnTo>
                  <a:pt x="0" y="0"/>
                </a:lnTo>
                <a:close/>
              </a:path>
            </a:pathLst>
          </a:custGeom>
          <a:blipFill>
            <a:blip r:embed="rId5"/>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6158" y="0"/>
            <a:ext cx="18554158" cy="1275598"/>
          </a:xfrm>
          <a:custGeom>
            <a:avLst/>
            <a:gdLst/>
            <a:ahLst/>
            <a:cxnLst/>
            <a:rect r="r" b="b" t="t" l="l"/>
            <a:pathLst>
              <a:path h="1275598" w="18554158">
                <a:moveTo>
                  <a:pt x="0" y="0"/>
                </a:moveTo>
                <a:lnTo>
                  <a:pt x="18554158" y="0"/>
                </a:lnTo>
                <a:lnTo>
                  <a:pt x="18554158" y="1275598"/>
                </a:lnTo>
                <a:lnTo>
                  <a:pt x="0" y="1275598"/>
                </a:lnTo>
                <a:lnTo>
                  <a:pt x="0" y="0"/>
                </a:lnTo>
                <a:close/>
              </a:path>
            </a:pathLst>
          </a:custGeom>
          <a:blipFill>
            <a:blip r:embed="rId2"/>
            <a:stretch>
              <a:fillRect l="0" t="0" r="0" b="0"/>
            </a:stretch>
          </a:blipFill>
        </p:spPr>
      </p:sp>
      <p:sp>
        <p:nvSpPr>
          <p:cNvPr name="Freeform 3" id="3"/>
          <p:cNvSpPr/>
          <p:nvPr/>
        </p:nvSpPr>
        <p:spPr>
          <a:xfrm flipH="false" flipV="false" rot="0">
            <a:off x="-95079" y="1275598"/>
            <a:ext cx="2247558" cy="1042484"/>
          </a:xfrm>
          <a:custGeom>
            <a:avLst/>
            <a:gdLst/>
            <a:ahLst/>
            <a:cxnLst/>
            <a:rect r="r" b="b" t="t" l="l"/>
            <a:pathLst>
              <a:path h="1042484" w="2247558">
                <a:moveTo>
                  <a:pt x="0" y="0"/>
                </a:moveTo>
                <a:lnTo>
                  <a:pt x="2247558" y="0"/>
                </a:lnTo>
                <a:lnTo>
                  <a:pt x="2247558" y="1042485"/>
                </a:lnTo>
                <a:lnTo>
                  <a:pt x="0" y="1042485"/>
                </a:lnTo>
                <a:lnTo>
                  <a:pt x="0" y="0"/>
                </a:lnTo>
                <a:close/>
              </a:path>
            </a:pathLst>
          </a:custGeom>
          <a:blipFill>
            <a:blip r:embed="rId3"/>
            <a:stretch>
              <a:fillRect l="0" t="0" r="0" b="0"/>
            </a:stretch>
          </a:blipFill>
        </p:spPr>
      </p:sp>
      <p:sp>
        <p:nvSpPr>
          <p:cNvPr name="Freeform 4" id="4"/>
          <p:cNvSpPr/>
          <p:nvPr/>
        </p:nvSpPr>
        <p:spPr>
          <a:xfrm flipH="false" flipV="false" rot="0">
            <a:off x="15517640" y="1275598"/>
            <a:ext cx="2770360" cy="1028700"/>
          </a:xfrm>
          <a:custGeom>
            <a:avLst/>
            <a:gdLst/>
            <a:ahLst/>
            <a:cxnLst/>
            <a:rect r="r" b="b" t="t" l="l"/>
            <a:pathLst>
              <a:path h="1028700" w="2770360">
                <a:moveTo>
                  <a:pt x="0" y="0"/>
                </a:moveTo>
                <a:lnTo>
                  <a:pt x="2770360" y="0"/>
                </a:lnTo>
                <a:lnTo>
                  <a:pt x="2770360" y="1028700"/>
                </a:lnTo>
                <a:lnTo>
                  <a:pt x="0" y="1028700"/>
                </a:lnTo>
                <a:lnTo>
                  <a:pt x="0" y="0"/>
                </a:lnTo>
                <a:close/>
              </a:path>
            </a:pathLst>
          </a:custGeom>
          <a:blipFill>
            <a:blip r:embed="rId4"/>
            <a:stretch>
              <a:fillRect l="0" t="0" r="0" b="0"/>
            </a:stretch>
          </a:blipFill>
        </p:spPr>
      </p:sp>
      <p:sp>
        <p:nvSpPr>
          <p:cNvPr name="Freeform 5" id="5"/>
          <p:cNvSpPr/>
          <p:nvPr/>
        </p:nvSpPr>
        <p:spPr>
          <a:xfrm flipH="false" flipV="false" rot="0">
            <a:off x="9849276" y="2684876"/>
            <a:ext cx="7053544" cy="2706798"/>
          </a:xfrm>
          <a:custGeom>
            <a:avLst/>
            <a:gdLst/>
            <a:ahLst/>
            <a:cxnLst/>
            <a:rect r="r" b="b" t="t" l="l"/>
            <a:pathLst>
              <a:path h="2706798" w="7053544">
                <a:moveTo>
                  <a:pt x="0" y="0"/>
                </a:moveTo>
                <a:lnTo>
                  <a:pt x="7053544" y="0"/>
                </a:lnTo>
                <a:lnTo>
                  <a:pt x="7053544" y="2706797"/>
                </a:lnTo>
                <a:lnTo>
                  <a:pt x="0" y="2706797"/>
                </a:lnTo>
                <a:lnTo>
                  <a:pt x="0" y="0"/>
                </a:lnTo>
                <a:close/>
              </a:path>
            </a:pathLst>
          </a:custGeom>
          <a:blipFill>
            <a:blip r:embed="rId5"/>
            <a:stretch>
              <a:fillRect l="0" t="0" r="0" b="0"/>
            </a:stretch>
          </a:blipFill>
        </p:spPr>
      </p:sp>
      <p:sp>
        <p:nvSpPr>
          <p:cNvPr name="Freeform 6" id="6"/>
          <p:cNvSpPr/>
          <p:nvPr/>
        </p:nvSpPr>
        <p:spPr>
          <a:xfrm flipH="false" flipV="false" rot="0">
            <a:off x="2256630" y="2585390"/>
            <a:ext cx="5481525" cy="2905769"/>
          </a:xfrm>
          <a:custGeom>
            <a:avLst/>
            <a:gdLst/>
            <a:ahLst/>
            <a:cxnLst/>
            <a:rect r="r" b="b" t="t" l="l"/>
            <a:pathLst>
              <a:path h="2905769" w="5481525">
                <a:moveTo>
                  <a:pt x="0" y="0"/>
                </a:moveTo>
                <a:lnTo>
                  <a:pt x="5481525" y="0"/>
                </a:lnTo>
                <a:lnTo>
                  <a:pt x="5481525" y="2905769"/>
                </a:lnTo>
                <a:lnTo>
                  <a:pt x="0" y="2905769"/>
                </a:lnTo>
                <a:lnTo>
                  <a:pt x="0" y="0"/>
                </a:lnTo>
                <a:close/>
              </a:path>
            </a:pathLst>
          </a:custGeom>
          <a:blipFill>
            <a:blip r:embed="rId6"/>
            <a:stretch>
              <a:fillRect l="0" t="-344" r="0" b="-344"/>
            </a:stretch>
          </a:blipFill>
        </p:spPr>
      </p:sp>
      <p:sp>
        <p:nvSpPr>
          <p:cNvPr name="Freeform 7" id="7"/>
          <p:cNvSpPr/>
          <p:nvPr/>
        </p:nvSpPr>
        <p:spPr>
          <a:xfrm flipH="false" flipV="false" rot="0">
            <a:off x="4625003" y="6168603"/>
            <a:ext cx="9600089" cy="3528033"/>
          </a:xfrm>
          <a:custGeom>
            <a:avLst/>
            <a:gdLst/>
            <a:ahLst/>
            <a:cxnLst/>
            <a:rect r="r" b="b" t="t" l="l"/>
            <a:pathLst>
              <a:path h="3528033" w="9600089">
                <a:moveTo>
                  <a:pt x="0" y="0"/>
                </a:moveTo>
                <a:lnTo>
                  <a:pt x="9600089" y="0"/>
                </a:lnTo>
                <a:lnTo>
                  <a:pt x="9600089" y="3528033"/>
                </a:lnTo>
                <a:lnTo>
                  <a:pt x="0" y="3528033"/>
                </a:lnTo>
                <a:lnTo>
                  <a:pt x="0" y="0"/>
                </a:lnTo>
                <a:close/>
              </a:path>
            </a:pathLst>
          </a:custGeom>
          <a:blipFill>
            <a:blip r:embed="rId7"/>
            <a:stretch>
              <a:fillRect l="0" t="0" r="0" b="0"/>
            </a:stretch>
          </a:blipFill>
        </p:spPr>
      </p:sp>
      <p:sp>
        <p:nvSpPr>
          <p:cNvPr name="TextBox 8" id="8"/>
          <p:cNvSpPr txBox="true"/>
          <p:nvPr/>
        </p:nvSpPr>
        <p:spPr>
          <a:xfrm rot="0">
            <a:off x="6954420" y="9629961"/>
            <a:ext cx="5078220" cy="318920"/>
          </a:xfrm>
          <a:prstGeom prst="rect">
            <a:avLst/>
          </a:prstGeom>
        </p:spPr>
        <p:txBody>
          <a:bodyPr anchor="t" rtlCol="false" tIns="0" lIns="0" bIns="0" rIns="0">
            <a:spAutoFit/>
          </a:bodyPr>
          <a:lstStyle/>
          <a:p>
            <a:pPr algn="ctr">
              <a:lnSpc>
                <a:spcPts val="2375"/>
              </a:lnSpc>
              <a:spcBef>
                <a:spcPct val="0"/>
              </a:spcBef>
            </a:pPr>
            <a:r>
              <a:rPr lang="en-US" sz="1696">
                <a:solidFill>
                  <a:srgbClr val="000000"/>
                </a:solidFill>
                <a:latin typeface="Times New Roman MT"/>
                <a:ea typeface="Times New Roman MT"/>
                <a:cs typeface="Times New Roman MT"/>
                <a:sym typeface="Times New Roman MT"/>
              </a:rPr>
              <a:t>Figure 03: Architecture of DenseNet201 model</a:t>
            </a:r>
          </a:p>
        </p:txBody>
      </p:sp>
      <p:sp>
        <p:nvSpPr>
          <p:cNvPr name="TextBox 9" id="9"/>
          <p:cNvSpPr txBox="true"/>
          <p:nvPr/>
        </p:nvSpPr>
        <p:spPr>
          <a:xfrm rot="0">
            <a:off x="4761967" y="1478103"/>
            <a:ext cx="9463125" cy="627950"/>
          </a:xfrm>
          <a:prstGeom prst="rect">
            <a:avLst/>
          </a:prstGeom>
        </p:spPr>
        <p:txBody>
          <a:bodyPr anchor="t" rtlCol="false" tIns="0" lIns="0" bIns="0" rIns="0">
            <a:spAutoFit/>
          </a:bodyPr>
          <a:lstStyle/>
          <a:p>
            <a:pPr algn="ctr">
              <a:lnSpc>
                <a:spcPts val="4100"/>
              </a:lnSpc>
            </a:pPr>
            <a:r>
              <a:rPr lang="en-US" b="true" sz="4100">
                <a:solidFill>
                  <a:srgbClr val="000000"/>
                </a:solidFill>
                <a:latin typeface="Times New Roman MT Bold"/>
                <a:ea typeface="Times New Roman MT Bold"/>
                <a:cs typeface="Times New Roman MT Bold"/>
                <a:sym typeface="Times New Roman MT Bold"/>
              </a:rPr>
              <a:t>APPLIED MODEL FRAMEWORK</a:t>
            </a:r>
          </a:p>
        </p:txBody>
      </p:sp>
      <p:sp>
        <p:nvSpPr>
          <p:cNvPr name="TextBox 10" id="10"/>
          <p:cNvSpPr txBox="true"/>
          <p:nvPr/>
        </p:nvSpPr>
        <p:spPr>
          <a:xfrm rot="0">
            <a:off x="10696716" y="5499772"/>
            <a:ext cx="5078220" cy="318920"/>
          </a:xfrm>
          <a:prstGeom prst="rect">
            <a:avLst/>
          </a:prstGeom>
        </p:spPr>
        <p:txBody>
          <a:bodyPr anchor="t" rtlCol="false" tIns="0" lIns="0" bIns="0" rIns="0">
            <a:spAutoFit/>
          </a:bodyPr>
          <a:lstStyle/>
          <a:p>
            <a:pPr algn="ctr">
              <a:lnSpc>
                <a:spcPts val="2375"/>
              </a:lnSpc>
              <a:spcBef>
                <a:spcPct val="0"/>
              </a:spcBef>
            </a:pPr>
            <a:r>
              <a:rPr lang="en-US" sz="1696">
                <a:solidFill>
                  <a:srgbClr val="000000"/>
                </a:solidFill>
                <a:latin typeface="Times New Roman MT"/>
                <a:ea typeface="Times New Roman MT"/>
                <a:cs typeface="Times New Roman MT"/>
                <a:sym typeface="Times New Roman MT"/>
              </a:rPr>
              <a:t>Figure 02: Diagram of InceptionV3 Model</a:t>
            </a:r>
          </a:p>
        </p:txBody>
      </p:sp>
      <p:sp>
        <p:nvSpPr>
          <p:cNvPr name="TextBox 11" id="11"/>
          <p:cNvSpPr txBox="true"/>
          <p:nvPr/>
        </p:nvSpPr>
        <p:spPr>
          <a:xfrm rot="0">
            <a:off x="2555784" y="5499772"/>
            <a:ext cx="5078220" cy="318920"/>
          </a:xfrm>
          <a:prstGeom prst="rect">
            <a:avLst/>
          </a:prstGeom>
        </p:spPr>
        <p:txBody>
          <a:bodyPr anchor="t" rtlCol="false" tIns="0" lIns="0" bIns="0" rIns="0">
            <a:spAutoFit/>
          </a:bodyPr>
          <a:lstStyle/>
          <a:p>
            <a:pPr algn="ctr">
              <a:lnSpc>
                <a:spcPts val="2375"/>
              </a:lnSpc>
              <a:spcBef>
                <a:spcPct val="0"/>
              </a:spcBef>
            </a:pPr>
            <a:r>
              <a:rPr lang="en-US" sz="1696">
                <a:solidFill>
                  <a:srgbClr val="000000"/>
                </a:solidFill>
                <a:latin typeface="Times New Roman MT"/>
                <a:ea typeface="Times New Roman MT"/>
                <a:cs typeface="Times New Roman MT"/>
                <a:sym typeface="Times New Roman MT"/>
              </a:rPr>
              <a:t>Figure 01:  Illustration of EfficientNetV2 model</a:t>
            </a:r>
          </a:p>
        </p:txBody>
      </p:sp>
      <p:sp>
        <p:nvSpPr>
          <p:cNvPr name="TextBox 12" id="12"/>
          <p:cNvSpPr txBox="true"/>
          <p:nvPr/>
        </p:nvSpPr>
        <p:spPr>
          <a:xfrm rot="0">
            <a:off x="17367502" y="9791869"/>
            <a:ext cx="635616" cy="285449"/>
          </a:xfrm>
          <a:prstGeom prst="rect">
            <a:avLst/>
          </a:prstGeom>
        </p:spPr>
        <p:txBody>
          <a:bodyPr anchor="t" rtlCol="false" tIns="0" lIns="0" bIns="0" rIns="0">
            <a:spAutoFit/>
          </a:bodyPr>
          <a:lstStyle/>
          <a:p>
            <a:pPr algn="ctr">
              <a:lnSpc>
                <a:spcPts val="2379"/>
              </a:lnSpc>
            </a:pPr>
            <a:r>
              <a:rPr lang="en-US" sz="1699">
                <a:solidFill>
                  <a:srgbClr val="000000"/>
                </a:solidFill>
                <a:latin typeface="Canva Sans"/>
                <a:ea typeface="Canva Sans"/>
                <a:cs typeface="Canva Sans"/>
                <a:sym typeface="Canva Sans"/>
              </a:rPr>
              <a:t>05</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4266248" y="2319462"/>
          <a:ext cx="9755503" cy="7517771"/>
        </p:xfrm>
        <a:graphic>
          <a:graphicData uri="http://schemas.openxmlformats.org/drawingml/2006/table">
            <a:tbl>
              <a:tblPr/>
              <a:tblGrid>
                <a:gridCol w="4095690"/>
                <a:gridCol w="5659813"/>
              </a:tblGrid>
              <a:tr h="785029">
                <a:tc>
                  <a:txBody>
                    <a:bodyPr anchor="t" rtlCol="false"/>
                    <a:lstStyle/>
                    <a:p>
                      <a:pPr algn="ctr">
                        <a:lnSpc>
                          <a:spcPts val="2519"/>
                        </a:lnSpc>
                        <a:defRPr/>
                      </a:pPr>
                      <a:r>
                        <a:rPr lang="en-US" sz="1799" b="true">
                          <a:solidFill>
                            <a:srgbClr val="000000"/>
                          </a:solidFill>
                          <a:latin typeface="Public Sans Bold"/>
                          <a:ea typeface="Public Sans Bold"/>
                          <a:cs typeface="Public Sans Bold"/>
                          <a:sym typeface="Public Sans Bold"/>
                        </a:rPr>
                        <a:t>Hyperparameter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519"/>
                        </a:lnSpc>
                        <a:defRPr/>
                      </a:pPr>
                      <a:r>
                        <a:rPr lang="en-US" sz="1799" b="true">
                          <a:solidFill>
                            <a:srgbClr val="000000"/>
                          </a:solidFill>
                          <a:latin typeface="Public Sans Bold"/>
                          <a:ea typeface="Public Sans Bold"/>
                          <a:cs typeface="Public Sans Bold"/>
                          <a:sym typeface="Public Sans Bold"/>
                        </a:rPr>
                        <a:t>Value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34">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Epochs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25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34">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Batch Size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34">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Input Image Resolution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256x256</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34">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Data Splitting Ratio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80:10:10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52801">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Optimizer</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ADAM</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34">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Dropout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60%</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52801">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Patience Score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5</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34">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Learning Rate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0.0009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746734">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Loss Function</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ctr">
                        <a:lnSpc>
                          <a:spcPts val="2239"/>
                        </a:lnSpc>
                        <a:defRPr/>
                      </a:pPr>
                      <a:r>
                        <a:rPr lang="en-US" sz="1599">
                          <a:solidFill>
                            <a:srgbClr val="000000"/>
                          </a:solidFill>
                          <a:latin typeface="Public Sans"/>
                          <a:ea typeface="Public Sans"/>
                          <a:cs typeface="Public Sans"/>
                          <a:sym typeface="Public Sans"/>
                        </a:rPr>
                        <a:t>Categorical Cross-Entropy Loss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3" id="3"/>
          <p:cNvSpPr txBox="true"/>
          <p:nvPr/>
        </p:nvSpPr>
        <p:spPr>
          <a:xfrm rot="0">
            <a:off x="4222292" y="1455194"/>
            <a:ext cx="10428506" cy="673769"/>
          </a:xfrm>
          <a:prstGeom prst="rect">
            <a:avLst/>
          </a:prstGeom>
        </p:spPr>
        <p:txBody>
          <a:bodyPr anchor="t" rtlCol="false" tIns="0" lIns="0" bIns="0" rIns="0">
            <a:spAutoFit/>
          </a:bodyPr>
          <a:lstStyle/>
          <a:p>
            <a:pPr algn="ctr">
              <a:lnSpc>
                <a:spcPts val="4400"/>
              </a:lnSpc>
            </a:pPr>
            <a:r>
              <a:rPr lang="en-US" b="true" sz="4400">
                <a:solidFill>
                  <a:srgbClr val="000000"/>
                </a:solidFill>
                <a:latin typeface="Times New Roman MT Bold"/>
                <a:ea typeface="Times New Roman MT Bold"/>
                <a:cs typeface="Times New Roman MT Bold"/>
                <a:sym typeface="Times New Roman MT Bold"/>
              </a:rPr>
              <a:t>EXPERIMENTAL SETUP TABLES</a:t>
            </a:r>
          </a:p>
        </p:txBody>
      </p:sp>
      <p:sp>
        <p:nvSpPr>
          <p:cNvPr name="Freeform 4" id="4"/>
          <p:cNvSpPr/>
          <p:nvPr/>
        </p:nvSpPr>
        <p:spPr>
          <a:xfrm flipH="false" flipV="false" rot="0">
            <a:off x="-266158" y="0"/>
            <a:ext cx="18554158" cy="1275598"/>
          </a:xfrm>
          <a:custGeom>
            <a:avLst/>
            <a:gdLst/>
            <a:ahLst/>
            <a:cxnLst/>
            <a:rect r="r" b="b" t="t" l="l"/>
            <a:pathLst>
              <a:path h="1275598" w="18554158">
                <a:moveTo>
                  <a:pt x="0" y="0"/>
                </a:moveTo>
                <a:lnTo>
                  <a:pt x="18554158" y="0"/>
                </a:lnTo>
                <a:lnTo>
                  <a:pt x="18554158" y="1275598"/>
                </a:lnTo>
                <a:lnTo>
                  <a:pt x="0" y="1275598"/>
                </a:lnTo>
                <a:lnTo>
                  <a:pt x="0" y="0"/>
                </a:lnTo>
                <a:close/>
              </a:path>
            </a:pathLst>
          </a:custGeom>
          <a:blipFill>
            <a:blip r:embed="rId2"/>
            <a:stretch>
              <a:fillRect l="0" t="0" r="0" b="0"/>
            </a:stretch>
          </a:blipFill>
        </p:spPr>
      </p:sp>
      <p:sp>
        <p:nvSpPr>
          <p:cNvPr name="Freeform 5" id="5"/>
          <p:cNvSpPr/>
          <p:nvPr/>
        </p:nvSpPr>
        <p:spPr>
          <a:xfrm flipH="false" flipV="false" rot="0">
            <a:off x="-95079" y="1275598"/>
            <a:ext cx="2247558" cy="1042484"/>
          </a:xfrm>
          <a:custGeom>
            <a:avLst/>
            <a:gdLst/>
            <a:ahLst/>
            <a:cxnLst/>
            <a:rect r="r" b="b" t="t" l="l"/>
            <a:pathLst>
              <a:path h="1042484" w="2247558">
                <a:moveTo>
                  <a:pt x="0" y="0"/>
                </a:moveTo>
                <a:lnTo>
                  <a:pt x="2247558" y="0"/>
                </a:lnTo>
                <a:lnTo>
                  <a:pt x="2247558" y="1042485"/>
                </a:lnTo>
                <a:lnTo>
                  <a:pt x="0" y="1042485"/>
                </a:lnTo>
                <a:lnTo>
                  <a:pt x="0" y="0"/>
                </a:lnTo>
                <a:close/>
              </a:path>
            </a:pathLst>
          </a:custGeom>
          <a:blipFill>
            <a:blip r:embed="rId3"/>
            <a:stretch>
              <a:fillRect l="0" t="0" r="0" b="0"/>
            </a:stretch>
          </a:blipFill>
        </p:spPr>
      </p:sp>
      <p:sp>
        <p:nvSpPr>
          <p:cNvPr name="Freeform 6" id="6"/>
          <p:cNvSpPr/>
          <p:nvPr/>
        </p:nvSpPr>
        <p:spPr>
          <a:xfrm flipH="false" flipV="false" rot="0">
            <a:off x="15517640" y="1275598"/>
            <a:ext cx="2770360" cy="1028700"/>
          </a:xfrm>
          <a:custGeom>
            <a:avLst/>
            <a:gdLst/>
            <a:ahLst/>
            <a:cxnLst/>
            <a:rect r="r" b="b" t="t" l="l"/>
            <a:pathLst>
              <a:path h="1028700" w="2770360">
                <a:moveTo>
                  <a:pt x="0" y="0"/>
                </a:moveTo>
                <a:lnTo>
                  <a:pt x="2770360" y="0"/>
                </a:lnTo>
                <a:lnTo>
                  <a:pt x="2770360" y="1028700"/>
                </a:lnTo>
                <a:lnTo>
                  <a:pt x="0" y="1028700"/>
                </a:lnTo>
                <a:lnTo>
                  <a:pt x="0" y="0"/>
                </a:lnTo>
                <a:close/>
              </a:path>
            </a:pathLst>
          </a:custGeom>
          <a:blipFill>
            <a:blip r:embed="rId4"/>
            <a:stretch>
              <a:fillRect l="0" t="0" r="0" b="0"/>
            </a:stretch>
          </a:blipFill>
        </p:spPr>
      </p:sp>
      <p:sp>
        <p:nvSpPr>
          <p:cNvPr name="TextBox 7" id="7"/>
          <p:cNvSpPr txBox="true"/>
          <p:nvPr/>
        </p:nvSpPr>
        <p:spPr>
          <a:xfrm rot="0">
            <a:off x="17433385" y="9807279"/>
            <a:ext cx="648878" cy="285449"/>
          </a:xfrm>
          <a:prstGeom prst="rect">
            <a:avLst/>
          </a:prstGeom>
        </p:spPr>
        <p:txBody>
          <a:bodyPr anchor="t" rtlCol="false" tIns="0" lIns="0" bIns="0" rIns="0">
            <a:spAutoFit/>
          </a:bodyPr>
          <a:lstStyle/>
          <a:p>
            <a:pPr algn="ctr">
              <a:lnSpc>
                <a:spcPts val="2379"/>
              </a:lnSpc>
            </a:pPr>
            <a:r>
              <a:rPr lang="en-US" sz="1699">
                <a:solidFill>
                  <a:srgbClr val="000000"/>
                </a:solidFill>
                <a:latin typeface="Canva Sans"/>
                <a:ea typeface="Canva Sans"/>
                <a:cs typeface="Canva Sans"/>
                <a:sym typeface="Canva Sans"/>
              </a:rPr>
              <a:t>06</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DAGZX0Dc0CA</dc:identifier>
  <dcterms:modified xsi:type="dcterms:W3CDTF">2011-08-01T06:04:30Z</dcterms:modified>
  <cp:revision>1</cp:revision>
  <dc:title>PCOS-581</dc:title>
</cp:coreProperties>
</file>